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8" r:id="rId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95" autoAdjust="0"/>
  </p:normalViewPr>
  <p:slideViewPr>
    <p:cSldViewPr>
      <p:cViewPr>
        <p:scale>
          <a:sx n="75" d="100"/>
          <a:sy n="75" d="100"/>
        </p:scale>
        <p:origin x="-115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esp104\Desktop\SPD%20cycle%20time%20Verification%20details%2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multiLvlStrRef>
              <c:f>Sheet3!$B$1:$D$2</c:f>
              <c:multiLvlStrCache>
                <c:ptCount val="3"/>
                <c:lvl>
                  <c:pt idx="0">
                    <c:v>Before Manpower used cost</c:v>
                  </c:pt>
                  <c:pt idx="1">
                    <c:v>After manpower used</c:v>
                  </c:pt>
                  <c:pt idx="2">
                    <c:v>Saved cost for manpower yearly</c:v>
                  </c:pt>
                </c:lvl>
                <c:lvl>
                  <c:pt idx="0">
                    <c:v>Yearly manpower cost saving</c:v>
                  </c:pt>
                </c:lvl>
              </c:multiLvlStrCache>
            </c:multiLvlStrRef>
          </c:cat>
          <c:val>
            <c:numRef>
              <c:f>Sheet3!$B$3:$D$3</c:f>
              <c:numCache>
                <c:formatCode>General</c:formatCode>
                <c:ptCount val="3"/>
                <c:pt idx="0">
                  <c:v>900463.20000000007</c:v>
                </c:pt>
                <c:pt idx="1">
                  <c:v>803743.20000000007</c:v>
                </c:pt>
                <c:pt idx="2">
                  <c:v>96720</c:v>
                </c:pt>
              </c:numCache>
            </c:numRef>
          </c:val>
        </c:ser>
        <c:dLbls>
          <c:showLegendKey val="0"/>
          <c:showVal val="0"/>
          <c:showCatName val="0"/>
          <c:showSerName val="0"/>
          <c:showPercent val="0"/>
          <c:showBubbleSize val="0"/>
        </c:dLbls>
        <c:gapWidth val="150"/>
        <c:axId val="80435840"/>
        <c:axId val="80454016"/>
      </c:barChart>
      <c:catAx>
        <c:axId val="80435840"/>
        <c:scaling>
          <c:orientation val="minMax"/>
        </c:scaling>
        <c:delete val="0"/>
        <c:axPos val="b"/>
        <c:majorTickMark val="out"/>
        <c:minorTickMark val="none"/>
        <c:tickLblPos val="nextTo"/>
        <c:crossAx val="80454016"/>
        <c:crosses val="autoZero"/>
        <c:auto val="1"/>
        <c:lblAlgn val="ctr"/>
        <c:lblOffset val="100"/>
        <c:noMultiLvlLbl val="0"/>
      </c:catAx>
      <c:valAx>
        <c:axId val="80454016"/>
        <c:scaling>
          <c:orientation val="minMax"/>
        </c:scaling>
        <c:delete val="0"/>
        <c:axPos val="l"/>
        <c:majorGridlines/>
        <c:numFmt formatCode="General" sourceLinked="1"/>
        <c:majorTickMark val="out"/>
        <c:minorTickMark val="none"/>
        <c:tickLblPos val="nextTo"/>
        <c:crossAx val="80435840"/>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8B7C8FBB-DAE3-453D-A63B-F9FF008AF64E}" type="datetimeFigureOut">
              <a:rPr lang="en-IN" smtClean="0"/>
              <a:pPr/>
              <a:t>07-01-2017</a:t>
            </a:fld>
            <a:endParaRPr lang="en-IN"/>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1381125" y="1163638"/>
            <a:ext cx="4192588" cy="3143250"/>
          </a:xfrm>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4213" indent="-286236">
              <a:defRPr>
                <a:solidFill>
                  <a:schemeClr val="tx1"/>
                </a:solidFill>
                <a:latin typeface="Arial" charset="0"/>
                <a:cs typeface="Arial" charset="0"/>
              </a:defRPr>
            </a:lvl2pPr>
            <a:lvl3pPr marL="1144943" indent="-228989">
              <a:defRPr>
                <a:solidFill>
                  <a:schemeClr val="tx1"/>
                </a:solidFill>
                <a:latin typeface="Arial" charset="0"/>
                <a:cs typeface="Arial" charset="0"/>
              </a:defRPr>
            </a:lvl3pPr>
            <a:lvl4pPr marL="1602920" indent="-228989">
              <a:defRPr>
                <a:solidFill>
                  <a:schemeClr val="tx1"/>
                </a:solidFill>
                <a:latin typeface="Arial" charset="0"/>
                <a:cs typeface="Arial" charset="0"/>
              </a:defRPr>
            </a:lvl4pPr>
            <a:lvl5pPr marL="2060898" indent="-228989">
              <a:defRPr>
                <a:solidFill>
                  <a:schemeClr val="tx1"/>
                </a:solidFill>
                <a:latin typeface="Arial" charset="0"/>
                <a:cs typeface="Arial" charset="0"/>
              </a:defRPr>
            </a:lvl5pPr>
            <a:lvl6pPr marL="2518875" indent="-228989" eaLnBrk="0" fontAlgn="base" hangingPunct="0">
              <a:spcBef>
                <a:spcPct val="0"/>
              </a:spcBef>
              <a:spcAft>
                <a:spcPct val="0"/>
              </a:spcAft>
              <a:defRPr>
                <a:solidFill>
                  <a:schemeClr val="tx1"/>
                </a:solidFill>
                <a:latin typeface="Arial" charset="0"/>
                <a:cs typeface="Arial" charset="0"/>
              </a:defRPr>
            </a:lvl6pPr>
            <a:lvl7pPr marL="2976852" indent="-228989" eaLnBrk="0" fontAlgn="base" hangingPunct="0">
              <a:spcBef>
                <a:spcPct val="0"/>
              </a:spcBef>
              <a:spcAft>
                <a:spcPct val="0"/>
              </a:spcAft>
              <a:defRPr>
                <a:solidFill>
                  <a:schemeClr val="tx1"/>
                </a:solidFill>
                <a:latin typeface="Arial" charset="0"/>
                <a:cs typeface="Arial" charset="0"/>
              </a:defRPr>
            </a:lvl7pPr>
            <a:lvl8pPr marL="3434829" indent="-228989" eaLnBrk="0" fontAlgn="base" hangingPunct="0">
              <a:spcBef>
                <a:spcPct val="0"/>
              </a:spcBef>
              <a:spcAft>
                <a:spcPct val="0"/>
              </a:spcAft>
              <a:defRPr>
                <a:solidFill>
                  <a:schemeClr val="tx1"/>
                </a:solidFill>
                <a:latin typeface="Arial" charset="0"/>
                <a:cs typeface="Arial" charset="0"/>
              </a:defRPr>
            </a:lvl8pPr>
            <a:lvl9pPr marL="3892807" indent="-228989" eaLnBrk="0" fontAlgn="base" hangingPunct="0">
              <a:spcBef>
                <a:spcPct val="0"/>
              </a:spcBef>
              <a:spcAft>
                <a:spcPct val="0"/>
              </a:spcAft>
              <a:defRPr>
                <a:solidFill>
                  <a:schemeClr val="tx1"/>
                </a:solidFill>
                <a:latin typeface="Arial" charset="0"/>
                <a:cs typeface="Arial" charset="0"/>
              </a:defRPr>
            </a:lvl9pPr>
          </a:lstStyle>
          <a:p>
            <a:fld id="{C51DB11C-658C-4A6B-98A9-9CDF1E3077A5}" type="slidenum">
              <a:rPr lang="en-IN" altLang="en-US" smtClean="0">
                <a:solidFill>
                  <a:srgbClr val="000000"/>
                </a:solidFill>
              </a:rPr>
              <a:pPr/>
              <a:t>1</a:t>
            </a:fld>
            <a:endParaRPr lang="en-IN" altLang="en-US" smtClean="0">
              <a:solidFill>
                <a:srgbClr val="000000"/>
              </a:solidFill>
            </a:endParaRPr>
          </a:p>
        </p:txBody>
      </p:sp>
    </p:spTree>
    <p:extLst>
      <p:ext uri="{BB962C8B-B14F-4D97-AF65-F5344CB8AC3E}">
        <p14:creationId xmlns:p14="http://schemas.microsoft.com/office/powerpoint/2010/main" val="1215347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xfrm>
            <a:off x="6858000" y="6477000"/>
            <a:ext cx="2209800" cy="323850"/>
          </a:xfrm>
          <a:prstGeom prst="rect">
            <a:avLst/>
          </a:prstGeom>
          <a:ln/>
        </p:spPr>
        <p:txBody>
          <a:bodyPr/>
          <a:lstStyle>
            <a:lvl1pPr>
              <a:defRPr/>
            </a:lvl1pPr>
          </a:lstStyle>
          <a:p>
            <a:pPr>
              <a:defRPr/>
            </a:pPr>
            <a:fld id="{29D3455D-2E33-4A06-92E7-0144F4C5F168}" type="slidenum">
              <a:rPr lang="en-US" altLang="en-US"/>
              <a:pPr>
                <a:defRPr/>
              </a:pPr>
              <a:t>‹#›</a:t>
            </a:fld>
            <a:endParaRPr lang="en-US" altLang="en-US"/>
          </a:p>
        </p:txBody>
      </p:sp>
    </p:spTree>
    <p:extLst>
      <p:ext uri="{BB962C8B-B14F-4D97-AF65-F5344CB8AC3E}">
        <p14:creationId xmlns:p14="http://schemas.microsoft.com/office/powerpoint/2010/main" val="2544206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chart" Target="../charts/char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9" descr="advi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325" y="195263"/>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152400" y="6477000"/>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96" name="Rectangle 40"/>
          <p:cNvSpPr>
            <a:spLocks noChangeArrowheads="1"/>
          </p:cNvSpPr>
          <p:nvPr/>
        </p:nvSpPr>
        <p:spPr bwMode="auto">
          <a:xfrm>
            <a:off x="3200400" y="838200"/>
            <a:ext cx="5791200" cy="304800"/>
          </a:xfrm>
          <a:prstGeom prst="rect">
            <a:avLst/>
          </a:prstGeom>
          <a:noFill/>
          <a:ln w="9525">
            <a:solidFill>
              <a:schemeClr val="tx1"/>
            </a:solidFill>
            <a:miter lim="800000"/>
            <a:headEnd/>
            <a:tailEnd/>
          </a:ln>
        </p:spPr>
        <p:txBody>
          <a:bodyPr wrap="none"/>
          <a:lstStyle/>
          <a:p>
            <a:pPr>
              <a:defRPr/>
            </a:pPr>
            <a:r>
              <a:rPr lang="en-US" sz="1050" b="1" dirty="0">
                <a:solidFill>
                  <a:srgbClr val="0033CC"/>
                </a:solidFill>
                <a:latin typeface="Calibri" pitchFamily="34" charset="0"/>
                <a:cs typeface="Calibri" pitchFamily="34" charset="0"/>
              </a:rPr>
              <a:t>IDEA </a:t>
            </a:r>
            <a:r>
              <a:rPr lang="en-US" sz="1050" dirty="0" smtClean="0">
                <a:solidFill>
                  <a:srgbClr val="0033CC"/>
                </a:solidFill>
                <a:latin typeface="Calibri" pitchFamily="34" charset="0"/>
                <a:cs typeface="Calibri" pitchFamily="34" charset="0"/>
              </a:rPr>
              <a:t>:-</a:t>
            </a:r>
            <a:r>
              <a:rPr lang="en-US" sz="1050" dirty="0" smtClean="0">
                <a:latin typeface="Calibri" pitchFamily="34" charset="0"/>
                <a:cs typeface="Calibri" pitchFamily="34" charset="0"/>
              </a:rPr>
              <a:t>To  Purchased new Auto sealing machine.</a:t>
            </a:r>
            <a:endParaRPr lang="en-US" altLang="en-US" sz="1050" dirty="0">
              <a:latin typeface="Calibri" pitchFamily="34" charset="0"/>
              <a:cs typeface="Calibri" pitchFamily="34" charset="0"/>
            </a:endParaRPr>
          </a:p>
        </p:txBody>
      </p:sp>
      <p:sp>
        <p:nvSpPr>
          <p:cNvPr id="6150" name="Rectangle 2"/>
          <p:cNvSpPr>
            <a:spLocks noChangeArrowheads="1"/>
          </p:cNvSpPr>
          <p:nvPr/>
        </p:nvSpPr>
        <p:spPr bwMode="auto">
          <a:xfrm>
            <a:off x="158750" y="152400"/>
            <a:ext cx="883285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6151" name="Rectangle 3"/>
          <p:cNvSpPr>
            <a:spLocks noChangeArrowheads="1"/>
          </p:cNvSpPr>
          <p:nvPr/>
        </p:nvSpPr>
        <p:spPr bwMode="auto">
          <a:xfrm>
            <a:off x="158750" y="152400"/>
            <a:ext cx="144780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19" name="Rectangle 4"/>
          <p:cNvSpPr>
            <a:spLocks noChangeArrowheads="1"/>
          </p:cNvSpPr>
          <p:nvPr/>
        </p:nvSpPr>
        <p:spPr bwMode="auto">
          <a:xfrm>
            <a:off x="1606550" y="152400"/>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NO :- </a:t>
            </a:r>
            <a:r>
              <a:rPr lang="en-US" sz="1050" dirty="0">
                <a:solidFill>
                  <a:prstClr val="black"/>
                </a:solidFill>
                <a:latin typeface="Calibri" pitchFamily="34" charset="0"/>
                <a:cs typeface="Calibri" pitchFamily="34" charset="0"/>
              </a:rPr>
              <a:t>01</a:t>
            </a:r>
            <a:endParaRPr lang="en-US" sz="1050" dirty="0">
              <a:solidFill>
                <a:srgbClr val="0033CC"/>
              </a:solidFill>
              <a:latin typeface="Calibri" pitchFamily="34" charset="0"/>
              <a:cs typeface="Calibri" pitchFamily="34" charset="0"/>
            </a:endParaRPr>
          </a:p>
        </p:txBody>
      </p:sp>
      <p:sp>
        <p:nvSpPr>
          <p:cNvPr id="20" name="Rectangle 5"/>
          <p:cNvSpPr>
            <a:spLocks noChangeArrowheads="1"/>
          </p:cNvSpPr>
          <p:nvPr/>
        </p:nvSpPr>
        <p:spPr bwMode="auto">
          <a:xfrm>
            <a:off x="1606550" y="304800"/>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NAME: </a:t>
            </a:r>
            <a:r>
              <a:rPr lang="en-US" sz="1050" dirty="0">
                <a:latin typeface="Calibri" pitchFamily="34" charset="0"/>
                <a:cs typeface="Calibri" pitchFamily="34" charset="0"/>
              </a:rPr>
              <a:t> </a:t>
            </a:r>
          </a:p>
        </p:txBody>
      </p:sp>
      <p:sp>
        <p:nvSpPr>
          <p:cNvPr id="21" name="Rectangle 6"/>
          <p:cNvSpPr>
            <a:spLocks noChangeArrowheads="1"/>
          </p:cNvSpPr>
          <p:nvPr/>
        </p:nvSpPr>
        <p:spPr bwMode="auto">
          <a:xfrm>
            <a:off x="1606550" y="457200"/>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DEPT :- </a:t>
            </a:r>
            <a:r>
              <a:rPr lang="en-US" sz="1050" dirty="0" smtClean="0">
                <a:solidFill>
                  <a:prstClr val="black"/>
                </a:solidFill>
                <a:latin typeface="Calibri" pitchFamily="34" charset="0"/>
                <a:cs typeface="Calibri" pitchFamily="34" charset="0"/>
              </a:rPr>
              <a:t>DISPATCH</a:t>
            </a:r>
            <a:endParaRPr lang="en-US" sz="1050" dirty="0">
              <a:solidFill>
                <a:prstClr val="black"/>
              </a:solidFill>
              <a:latin typeface="Calibri" pitchFamily="34" charset="0"/>
              <a:cs typeface="Calibri" pitchFamily="34" charset="0"/>
            </a:endParaRPr>
          </a:p>
        </p:txBody>
      </p:sp>
      <p:sp>
        <p:nvSpPr>
          <p:cNvPr id="22" name="Rectangle 7"/>
          <p:cNvSpPr>
            <a:spLocks noChangeArrowheads="1"/>
          </p:cNvSpPr>
          <p:nvPr/>
        </p:nvSpPr>
        <p:spPr bwMode="auto">
          <a:xfrm>
            <a:off x="158750" y="609600"/>
            <a:ext cx="1143000"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a:t>
            </a:r>
            <a:r>
              <a:rPr lang="en-US" sz="1050" b="1" dirty="0" smtClean="0">
                <a:solidFill>
                  <a:srgbClr val="0033CC"/>
                </a:solidFill>
                <a:latin typeface="Calibri" pitchFamily="34" charset="0"/>
                <a:cs typeface="Calibri" pitchFamily="34" charset="0"/>
              </a:rPr>
              <a:t>:-SPD</a:t>
            </a:r>
            <a:endParaRPr lang="en-US" sz="1050" dirty="0">
              <a:solidFill>
                <a:prstClr val="black"/>
              </a:solidFill>
              <a:latin typeface="Calibri" pitchFamily="34" charset="0"/>
              <a:cs typeface="Calibri" pitchFamily="34" charset="0"/>
            </a:endParaRPr>
          </a:p>
        </p:txBody>
      </p:sp>
      <p:sp>
        <p:nvSpPr>
          <p:cNvPr id="23" name="Rectangle 8"/>
          <p:cNvSpPr>
            <a:spLocks noChangeArrowheads="1"/>
          </p:cNvSpPr>
          <p:nvPr/>
        </p:nvSpPr>
        <p:spPr bwMode="auto">
          <a:xfrm>
            <a:off x="1301750" y="609600"/>
            <a:ext cx="1903413"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 NAME:-  </a:t>
            </a:r>
            <a:r>
              <a:rPr lang="en-US" sz="1050" dirty="0" smtClean="0">
                <a:solidFill>
                  <a:prstClr val="black"/>
                </a:solidFill>
                <a:latin typeface="Calibri" pitchFamily="34" charset="0"/>
                <a:cs typeface="Calibri" pitchFamily="34" charset="0"/>
              </a:rPr>
              <a:t>SPD Packing</a:t>
            </a:r>
            <a:endParaRPr lang="en-US" sz="1050" dirty="0">
              <a:solidFill>
                <a:prstClr val="black"/>
              </a:solidFill>
              <a:latin typeface="Calibri" pitchFamily="34" charset="0"/>
              <a:cs typeface="Calibri" pitchFamily="34" charset="0"/>
            </a:endParaRPr>
          </a:p>
        </p:txBody>
      </p:sp>
      <p:sp>
        <p:nvSpPr>
          <p:cNvPr id="24" name="Rectangle 9"/>
          <p:cNvSpPr>
            <a:spLocks noChangeArrowheads="1"/>
          </p:cNvSpPr>
          <p:nvPr/>
        </p:nvSpPr>
        <p:spPr bwMode="auto">
          <a:xfrm>
            <a:off x="3586163" y="152400"/>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ACTIVITY</a:t>
            </a:r>
          </a:p>
        </p:txBody>
      </p:sp>
      <p:sp>
        <p:nvSpPr>
          <p:cNvPr id="25" name="Rectangle 10"/>
          <p:cNvSpPr>
            <a:spLocks noChangeArrowheads="1"/>
          </p:cNvSpPr>
          <p:nvPr/>
        </p:nvSpPr>
        <p:spPr bwMode="auto">
          <a:xfrm>
            <a:off x="3586163" y="304800"/>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LOSS NO. / STEP</a:t>
            </a:r>
          </a:p>
        </p:txBody>
      </p:sp>
      <p:sp>
        <p:nvSpPr>
          <p:cNvPr id="26" name="Rectangle 11"/>
          <p:cNvSpPr>
            <a:spLocks noChangeArrowheads="1"/>
          </p:cNvSpPr>
          <p:nvPr/>
        </p:nvSpPr>
        <p:spPr bwMode="auto">
          <a:xfrm>
            <a:off x="3586163" y="457200"/>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RESULT AREA</a:t>
            </a:r>
          </a:p>
        </p:txBody>
      </p:sp>
      <p:sp>
        <p:nvSpPr>
          <p:cNvPr id="27" name="Rectangle 12"/>
          <p:cNvSpPr>
            <a:spLocks noChangeArrowheads="1"/>
          </p:cNvSpPr>
          <p:nvPr/>
        </p:nvSpPr>
        <p:spPr bwMode="auto">
          <a:xfrm>
            <a:off x="3200400" y="609600"/>
            <a:ext cx="3125788"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MACHINE / STAGE  :- </a:t>
            </a:r>
            <a:r>
              <a:rPr lang="en-US" sz="1050" dirty="0" smtClean="0">
                <a:latin typeface="Calibri" pitchFamily="34" charset="0"/>
              </a:rPr>
              <a:t>SPD Packing</a:t>
            </a:r>
            <a:endParaRPr lang="en-US" sz="1050" dirty="0">
              <a:latin typeface="Calibri" pitchFamily="34" charset="0"/>
            </a:endParaRPr>
          </a:p>
        </p:txBody>
      </p:sp>
      <p:sp>
        <p:nvSpPr>
          <p:cNvPr id="28" name="Rectangle 13"/>
          <p:cNvSpPr>
            <a:spLocks noChangeArrowheads="1"/>
          </p:cNvSpPr>
          <p:nvPr/>
        </p:nvSpPr>
        <p:spPr bwMode="auto">
          <a:xfrm>
            <a:off x="6326188" y="609600"/>
            <a:ext cx="2665412"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OPERATION  </a:t>
            </a:r>
            <a:r>
              <a:rPr lang="en-US" sz="1050" dirty="0">
                <a:solidFill>
                  <a:srgbClr val="0033CC"/>
                </a:solidFill>
                <a:latin typeface="Calibri" pitchFamily="34" charset="0"/>
                <a:cs typeface="Calibri" pitchFamily="34" charset="0"/>
              </a:rPr>
              <a:t>:- </a:t>
            </a:r>
            <a:r>
              <a:rPr lang="en-US" sz="1050" dirty="0" smtClean="0">
                <a:latin typeface="Calibri" pitchFamily="34" charset="0"/>
              </a:rPr>
              <a:t>SPD Packing</a:t>
            </a:r>
            <a:endParaRPr lang="en-US" sz="1050" dirty="0">
              <a:latin typeface="Calibri" pitchFamily="34" charset="0"/>
            </a:endParaRPr>
          </a:p>
        </p:txBody>
      </p:sp>
      <p:sp>
        <p:nvSpPr>
          <p:cNvPr id="6162" name="Rectangle 14"/>
          <p:cNvSpPr>
            <a:spLocks noChangeArrowheads="1"/>
          </p:cNvSpPr>
          <p:nvPr/>
        </p:nvSpPr>
        <p:spPr bwMode="auto">
          <a:xfrm>
            <a:off x="4803775" y="152400"/>
            <a:ext cx="304800" cy="152400"/>
          </a:xfrm>
          <a:prstGeom prst="rect">
            <a:avLst/>
          </a:prstGeom>
          <a:solidFill>
            <a:srgbClr val="00B050"/>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KK</a:t>
            </a:r>
          </a:p>
        </p:txBody>
      </p:sp>
      <p:sp>
        <p:nvSpPr>
          <p:cNvPr id="6163" name="Rectangle 15"/>
          <p:cNvSpPr>
            <a:spLocks noChangeArrowheads="1"/>
          </p:cNvSpPr>
          <p:nvPr/>
        </p:nvSpPr>
        <p:spPr bwMode="auto">
          <a:xfrm>
            <a:off x="7240588" y="152400"/>
            <a:ext cx="1751012"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4115" name="WordArt 16"/>
          <p:cNvSpPr>
            <a:spLocks noChangeArrowheads="1" noChangeShapeType="1" noTextEdit="1"/>
          </p:cNvSpPr>
          <p:nvPr/>
        </p:nvSpPr>
        <p:spPr bwMode="auto">
          <a:xfrm>
            <a:off x="7316788" y="228600"/>
            <a:ext cx="1598612" cy="271463"/>
          </a:xfrm>
          <a:prstGeom prst="rect">
            <a:avLst/>
          </a:prstGeom>
        </p:spPr>
        <p:txBody>
          <a:bodyPr wrap="none" fromWordArt="1">
            <a:prstTxWarp prst="textPlain">
              <a:avLst>
                <a:gd name="adj" fmla="val 50000"/>
              </a:avLst>
            </a:prstTxWarp>
          </a:bodyPr>
          <a:lstStyle/>
          <a:p>
            <a:pPr algn="ctr"/>
            <a:r>
              <a:rPr lang="en-US" sz="1050" kern="10">
                <a:ln w="9525">
                  <a:solidFill>
                    <a:srgbClr val="000000"/>
                  </a:solidFill>
                  <a:round/>
                  <a:headEnd/>
                  <a:tailEnd/>
                </a:ln>
                <a:solidFill>
                  <a:srgbClr val="1F497D"/>
                </a:solidFill>
                <a:latin typeface="Calibri"/>
              </a:rPr>
              <a:t>KAIZEN  IDEA SHEET</a:t>
            </a:r>
          </a:p>
        </p:txBody>
      </p:sp>
      <p:sp>
        <p:nvSpPr>
          <p:cNvPr id="6165" name="Rectangle 17"/>
          <p:cNvSpPr>
            <a:spLocks noChangeArrowheads="1"/>
          </p:cNvSpPr>
          <p:nvPr/>
        </p:nvSpPr>
        <p:spPr bwMode="auto">
          <a:xfrm>
            <a:off x="5108575" y="152400"/>
            <a:ext cx="304800" cy="152400"/>
          </a:xfrm>
          <a:prstGeom prst="rect">
            <a:avLst/>
          </a:prstGeom>
          <a:no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QM</a:t>
            </a:r>
          </a:p>
        </p:txBody>
      </p:sp>
      <p:sp>
        <p:nvSpPr>
          <p:cNvPr id="6166" name="Rectangle 18"/>
          <p:cNvSpPr>
            <a:spLocks noChangeArrowheads="1"/>
          </p:cNvSpPr>
          <p:nvPr/>
        </p:nvSpPr>
        <p:spPr bwMode="auto">
          <a:xfrm>
            <a:off x="5413375"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PM</a:t>
            </a:r>
          </a:p>
        </p:txBody>
      </p:sp>
      <p:sp>
        <p:nvSpPr>
          <p:cNvPr id="6167" name="Rectangle 19"/>
          <p:cNvSpPr>
            <a:spLocks noChangeArrowheads="1"/>
          </p:cNvSpPr>
          <p:nvPr/>
        </p:nvSpPr>
        <p:spPr bwMode="auto">
          <a:xfrm>
            <a:off x="5718175" y="152400"/>
            <a:ext cx="303213"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JH</a:t>
            </a:r>
          </a:p>
        </p:txBody>
      </p:sp>
      <p:sp>
        <p:nvSpPr>
          <p:cNvPr id="6168" name="Rectangle 20"/>
          <p:cNvSpPr>
            <a:spLocks noChangeArrowheads="1"/>
          </p:cNvSpPr>
          <p:nvPr/>
        </p:nvSpPr>
        <p:spPr bwMode="auto">
          <a:xfrm>
            <a:off x="6021388"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SHE</a:t>
            </a:r>
          </a:p>
        </p:txBody>
      </p:sp>
      <p:sp>
        <p:nvSpPr>
          <p:cNvPr id="6169" name="Rectangle 21"/>
          <p:cNvSpPr>
            <a:spLocks noChangeArrowheads="1"/>
          </p:cNvSpPr>
          <p:nvPr/>
        </p:nvSpPr>
        <p:spPr bwMode="auto">
          <a:xfrm>
            <a:off x="6326188"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OT</a:t>
            </a:r>
          </a:p>
        </p:txBody>
      </p:sp>
      <p:sp>
        <p:nvSpPr>
          <p:cNvPr id="6170" name="Rectangle 22"/>
          <p:cNvSpPr>
            <a:spLocks noChangeArrowheads="1"/>
          </p:cNvSpPr>
          <p:nvPr/>
        </p:nvSpPr>
        <p:spPr bwMode="auto">
          <a:xfrm>
            <a:off x="6630988" y="152400"/>
            <a:ext cx="304800" cy="152400"/>
          </a:xfrm>
          <a:prstGeom prst="rect">
            <a:avLst/>
          </a:prstGeom>
          <a:solidFill>
            <a:schemeClr val="bg1"/>
          </a:solidFill>
          <a:ln w="9525">
            <a:solidFill>
              <a:schemeClr val="bg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DM</a:t>
            </a:r>
          </a:p>
        </p:txBody>
      </p:sp>
      <p:sp>
        <p:nvSpPr>
          <p:cNvPr id="6171" name="Rectangle 23"/>
          <p:cNvSpPr>
            <a:spLocks noChangeArrowheads="1"/>
          </p:cNvSpPr>
          <p:nvPr/>
        </p:nvSpPr>
        <p:spPr bwMode="auto">
          <a:xfrm>
            <a:off x="6935788"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E&amp;T</a:t>
            </a:r>
          </a:p>
        </p:txBody>
      </p:sp>
      <p:sp>
        <p:nvSpPr>
          <p:cNvPr id="6172" name="Rectangle 24"/>
          <p:cNvSpPr>
            <a:spLocks noChangeArrowheads="1"/>
          </p:cNvSpPr>
          <p:nvPr/>
        </p:nvSpPr>
        <p:spPr bwMode="auto">
          <a:xfrm>
            <a:off x="4803775"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3" name="Rectangle 25"/>
          <p:cNvSpPr>
            <a:spLocks noChangeArrowheads="1"/>
          </p:cNvSpPr>
          <p:nvPr/>
        </p:nvSpPr>
        <p:spPr bwMode="auto">
          <a:xfrm>
            <a:off x="5108575"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4" name="Rectangle 26"/>
          <p:cNvSpPr>
            <a:spLocks noChangeArrowheads="1"/>
          </p:cNvSpPr>
          <p:nvPr/>
        </p:nvSpPr>
        <p:spPr bwMode="auto">
          <a:xfrm>
            <a:off x="5413375"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5" name="Rectangle 27"/>
          <p:cNvSpPr>
            <a:spLocks noChangeArrowheads="1"/>
          </p:cNvSpPr>
          <p:nvPr/>
        </p:nvSpPr>
        <p:spPr bwMode="auto">
          <a:xfrm>
            <a:off x="5718175" y="304800"/>
            <a:ext cx="303213"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6" name="Rectangle 28"/>
          <p:cNvSpPr>
            <a:spLocks noChangeArrowheads="1"/>
          </p:cNvSpPr>
          <p:nvPr/>
        </p:nvSpPr>
        <p:spPr bwMode="auto">
          <a:xfrm>
            <a:off x="6021388"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7" name="Rectangle 29"/>
          <p:cNvSpPr>
            <a:spLocks noChangeArrowheads="1"/>
          </p:cNvSpPr>
          <p:nvPr/>
        </p:nvSpPr>
        <p:spPr bwMode="auto">
          <a:xfrm>
            <a:off x="6326188"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8" name="Rectangle 30"/>
          <p:cNvSpPr>
            <a:spLocks noChangeArrowheads="1"/>
          </p:cNvSpPr>
          <p:nvPr/>
        </p:nvSpPr>
        <p:spPr bwMode="auto">
          <a:xfrm>
            <a:off x="6630988"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9" name="Rectangle 31"/>
          <p:cNvSpPr>
            <a:spLocks noChangeArrowheads="1"/>
          </p:cNvSpPr>
          <p:nvPr/>
        </p:nvSpPr>
        <p:spPr bwMode="auto">
          <a:xfrm>
            <a:off x="6935788"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80" name="Rectangle 32"/>
          <p:cNvSpPr>
            <a:spLocks noChangeArrowheads="1"/>
          </p:cNvSpPr>
          <p:nvPr/>
        </p:nvSpPr>
        <p:spPr bwMode="auto">
          <a:xfrm>
            <a:off x="4803775" y="457200"/>
            <a:ext cx="304800" cy="152400"/>
          </a:xfrm>
          <a:prstGeom prst="rect">
            <a:avLst/>
          </a:prstGeom>
          <a:solidFill>
            <a:srgbClr val="00B050"/>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a:t>
            </a:r>
          </a:p>
        </p:txBody>
      </p:sp>
      <p:sp>
        <p:nvSpPr>
          <p:cNvPr id="6181" name="Rectangle 33"/>
          <p:cNvSpPr>
            <a:spLocks noChangeArrowheads="1"/>
          </p:cNvSpPr>
          <p:nvPr/>
        </p:nvSpPr>
        <p:spPr bwMode="auto">
          <a:xfrm>
            <a:off x="5108575" y="457200"/>
            <a:ext cx="304800" cy="152400"/>
          </a:xfrm>
          <a:prstGeom prst="rect">
            <a:avLst/>
          </a:prstGeom>
          <a:noFill/>
          <a:ln w="9525">
            <a:solidFill>
              <a:schemeClr val="tx1"/>
            </a:solidFill>
            <a:miter lim="800000"/>
            <a:headEnd/>
            <a:tailEnd/>
          </a:ln>
        </p:spPr>
        <p:txBody>
          <a:bodyPr wrap="none" anchor="ctr"/>
          <a:lstStyle/>
          <a:p>
            <a:pPr algn="ctr">
              <a:defRPr/>
            </a:pPr>
            <a:r>
              <a:rPr lang="en-US" altLang="en-US" sz="1050" dirty="0">
                <a:solidFill>
                  <a:srgbClr val="000000"/>
                </a:solidFill>
                <a:latin typeface="Calibri" pitchFamily="34" charset="0"/>
                <a:cs typeface="Calibri" pitchFamily="34" charset="0"/>
              </a:rPr>
              <a:t>Q</a:t>
            </a:r>
          </a:p>
        </p:txBody>
      </p:sp>
      <p:sp>
        <p:nvSpPr>
          <p:cNvPr id="6182" name="Rectangle 34"/>
          <p:cNvSpPr>
            <a:spLocks noChangeArrowheads="1"/>
          </p:cNvSpPr>
          <p:nvPr/>
        </p:nvSpPr>
        <p:spPr bwMode="auto">
          <a:xfrm>
            <a:off x="5413375" y="457200"/>
            <a:ext cx="608013" cy="152400"/>
          </a:xfrm>
          <a:prstGeom prst="rect">
            <a:avLst/>
          </a:prstGeom>
          <a:solidFill>
            <a:schemeClr val="bg1"/>
          </a:solid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A</a:t>
            </a:r>
          </a:p>
        </p:txBody>
      </p:sp>
      <p:sp>
        <p:nvSpPr>
          <p:cNvPr id="6183" name="Rectangle 35"/>
          <p:cNvSpPr>
            <a:spLocks noChangeArrowheads="1"/>
          </p:cNvSpPr>
          <p:nvPr/>
        </p:nvSpPr>
        <p:spPr bwMode="auto">
          <a:xfrm>
            <a:off x="6021388" y="457200"/>
            <a:ext cx="304800" cy="152400"/>
          </a:xfrm>
          <a:prstGeom prst="rect">
            <a:avLst/>
          </a:prstGeom>
          <a:solidFill>
            <a:srgbClr val="00B050"/>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C</a:t>
            </a:r>
          </a:p>
        </p:txBody>
      </p:sp>
      <p:sp>
        <p:nvSpPr>
          <p:cNvPr id="6184" name="Rectangle 36"/>
          <p:cNvSpPr>
            <a:spLocks noChangeArrowheads="1"/>
          </p:cNvSpPr>
          <p:nvPr/>
        </p:nvSpPr>
        <p:spPr bwMode="auto">
          <a:xfrm>
            <a:off x="6326188" y="4572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D</a:t>
            </a:r>
          </a:p>
        </p:txBody>
      </p:sp>
      <p:sp>
        <p:nvSpPr>
          <p:cNvPr id="6185" name="Rectangle 37"/>
          <p:cNvSpPr>
            <a:spLocks noChangeArrowheads="1"/>
          </p:cNvSpPr>
          <p:nvPr/>
        </p:nvSpPr>
        <p:spPr bwMode="auto">
          <a:xfrm>
            <a:off x="6630988" y="457200"/>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S</a:t>
            </a:r>
          </a:p>
        </p:txBody>
      </p:sp>
      <p:sp>
        <p:nvSpPr>
          <p:cNvPr id="6186" name="Rectangle 38"/>
          <p:cNvSpPr>
            <a:spLocks noChangeArrowheads="1"/>
          </p:cNvSpPr>
          <p:nvPr/>
        </p:nvSpPr>
        <p:spPr bwMode="auto">
          <a:xfrm>
            <a:off x="6935788" y="4572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M</a:t>
            </a:r>
          </a:p>
        </p:txBody>
      </p:sp>
      <p:sp>
        <p:nvSpPr>
          <p:cNvPr id="1067" name="Rectangle 39"/>
          <p:cNvSpPr>
            <a:spLocks noChangeArrowheads="1"/>
          </p:cNvSpPr>
          <p:nvPr/>
        </p:nvSpPr>
        <p:spPr bwMode="auto">
          <a:xfrm>
            <a:off x="158750" y="838200"/>
            <a:ext cx="3041650" cy="381000"/>
          </a:xfrm>
          <a:prstGeom prst="rect">
            <a:avLst/>
          </a:prstGeom>
          <a:noFill/>
          <a:ln w="9525">
            <a:solidFill>
              <a:schemeClr val="tx1"/>
            </a:solidFill>
            <a:miter lim="800000"/>
            <a:headEnd/>
            <a:tailEnd/>
          </a:ln>
        </p:spPr>
        <p:txBody>
          <a:bodyPr/>
          <a:lstStyle/>
          <a:p>
            <a:pPr>
              <a:defRPr/>
            </a:pPr>
            <a:r>
              <a:rPr lang="en-US" altLang="en-US" sz="1050" b="1" dirty="0">
                <a:solidFill>
                  <a:srgbClr val="0000CC"/>
                </a:solidFill>
                <a:latin typeface="Calibri" pitchFamily="34" charset="0"/>
              </a:rPr>
              <a:t>KAIZEN THEME : </a:t>
            </a:r>
            <a:r>
              <a:rPr lang="en-US" altLang="en-US" sz="1050" dirty="0">
                <a:solidFill>
                  <a:prstClr val="black"/>
                </a:solidFill>
                <a:latin typeface="Calibri" pitchFamily="34" charset="0"/>
                <a:cs typeface="Calibri" pitchFamily="34" charset="0"/>
              </a:rPr>
              <a:t>To </a:t>
            </a:r>
            <a:r>
              <a:rPr lang="en-US" altLang="en-US" sz="1050" dirty="0" smtClean="0">
                <a:solidFill>
                  <a:prstClr val="black"/>
                </a:solidFill>
                <a:latin typeface="Calibri" pitchFamily="34" charset="0"/>
                <a:cs typeface="Calibri" pitchFamily="34" charset="0"/>
              </a:rPr>
              <a:t>Reduce cycle  time  for SPD Packing</a:t>
            </a:r>
            <a:endParaRPr lang="en-US" altLang="en-US" sz="1050" dirty="0">
              <a:solidFill>
                <a:prstClr val="black"/>
              </a:solidFill>
              <a:latin typeface="Calibri" pitchFamily="34" charset="0"/>
              <a:cs typeface="Calibri" pitchFamily="34" charset="0"/>
            </a:endParaRPr>
          </a:p>
          <a:p>
            <a:pPr>
              <a:defRPr/>
            </a:pPr>
            <a:endParaRPr lang="en-US" altLang="en-US" sz="1050" dirty="0">
              <a:latin typeface="Calibri" pitchFamily="34" charset="0"/>
            </a:endParaRPr>
          </a:p>
          <a:p>
            <a:pPr>
              <a:defRPr/>
            </a:pPr>
            <a:r>
              <a:rPr lang="en-US" altLang="en-US" sz="1050" dirty="0">
                <a:latin typeface="Calibri" pitchFamily="34" charset="0"/>
              </a:rPr>
              <a:t> </a:t>
            </a:r>
          </a:p>
          <a:p>
            <a:pPr>
              <a:defRPr/>
            </a:pPr>
            <a:r>
              <a:rPr lang="en-US" altLang="en-US" sz="1050" dirty="0">
                <a:latin typeface="Calibri" pitchFamily="34" charset="0"/>
              </a:rPr>
              <a:t> </a:t>
            </a:r>
          </a:p>
        </p:txBody>
      </p:sp>
      <p:sp>
        <p:nvSpPr>
          <p:cNvPr id="1068" name="Rectangle 41"/>
          <p:cNvSpPr>
            <a:spLocks noChangeArrowheads="1"/>
          </p:cNvSpPr>
          <p:nvPr/>
        </p:nvSpPr>
        <p:spPr bwMode="auto">
          <a:xfrm>
            <a:off x="152400" y="1219200"/>
            <a:ext cx="3048000" cy="549275"/>
          </a:xfrm>
          <a:prstGeom prst="rect">
            <a:avLst/>
          </a:prstGeom>
          <a:noFill/>
          <a:ln w="9525">
            <a:solidFill>
              <a:schemeClr val="tx1"/>
            </a:solidFill>
            <a:miter lim="800000"/>
            <a:headEnd/>
            <a:tailEnd/>
          </a:ln>
        </p:spPr>
        <p:txBody>
          <a:bodyPr anchor="ctr"/>
          <a:lstStyle/>
          <a:p>
            <a:pPr>
              <a:defRPr/>
            </a:pPr>
            <a:r>
              <a:rPr lang="en-US" altLang="en-US" sz="1050" b="1" dirty="0">
                <a:solidFill>
                  <a:srgbClr val="0033CC"/>
                </a:solidFill>
                <a:latin typeface="Calibri" pitchFamily="34" charset="0"/>
              </a:rPr>
              <a:t>Problem present status </a:t>
            </a:r>
            <a:r>
              <a:rPr lang="en-US" altLang="en-US" sz="1050" b="1" dirty="0" smtClean="0">
                <a:latin typeface="Calibri" pitchFamily="34" charset="0"/>
              </a:rPr>
              <a:t>:-SPD Line Sealing Operation was manual by using 02 manpower with  .20 sec cycle time.</a:t>
            </a:r>
          </a:p>
        </p:txBody>
      </p:sp>
      <p:sp>
        <p:nvSpPr>
          <p:cNvPr id="8236" name="Rectangle 43"/>
          <p:cNvSpPr>
            <a:spLocks noChangeArrowheads="1"/>
          </p:cNvSpPr>
          <p:nvPr/>
        </p:nvSpPr>
        <p:spPr bwMode="auto">
          <a:xfrm>
            <a:off x="3200400" y="1143000"/>
            <a:ext cx="3273425" cy="2438400"/>
          </a:xfrm>
          <a:prstGeom prst="rect">
            <a:avLst/>
          </a:prstGeom>
          <a:noFill/>
          <a:ln w="9525">
            <a:solidFill>
              <a:schemeClr val="tx1"/>
            </a:solidFill>
            <a:miter lim="800000"/>
            <a:headEnd/>
            <a:tailEnd/>
          </a:ln>
        </p:spPr>
        <p:txBody>
          <a:bodyPr/>
          <a:lstStyle/>
          <a:p>
            <a:pPr>
              <a:defRPr/>
            </a:pPr>
            <a:r>
              <a:rPr lang="en-US" sz="1050" b="1" dirty="0">
                <a:solidFill>
                  <a:srgbClr val="0033CC"/>
                </a:solidFill>
                <a:latin typeface="Calibri" pitchFamily="34" charset="0"/>
                <a:cs typeface="Calibri" pitchFamily="34" charset="0"/>
              </a:rPr>
              <a:t>COUNTERMEASURE</a:t>
            </a:r>
            <a:r>
              <a:rPr lang="en-US" sz="1050" b="1" dirty="0">
                <a:latin typeface="Calibri" pitchFamily="34" charset="0"/>
                <a:cs typeface="Calibri" pitchFamily="34" charset="0"/>
              </a:rPr>
              <a:t>:-</a:t>
            </a:r>
          </a:p>
          <a:p>
            <a:pPr marL="228600" indent="-228600">
              <a:buAutoNum type="arabicParenR"/>
              <a:defRPr/>
            </a:pPr>
            <a:r>
              <a:rPr lang="en-US" sz="1050" dirty="0" smtClean="0">
                <a:latin typeface="Calibri" pitchFamily="34" charset="0"/>
                <a:cs typeface="Calibri" pitchFamily="34" charset="0"/>
              </a:rPr>
              <a:t>New Auto sealing machine implement..</a:t>
            </a:r>
          </a:p>
          <a:p>
            <a:pPr marL="228600" indent="-228600">
              <a:buAutoNum type="arabicParenR"/>
              <a:defRPr/>
            </a:pPr>
            <a:r>
              <a:rPr lang="en-US" sz="1050" dirty="0" smtClean="0">
                <a:latin typeface="Calibri" pitchFamily="34" charset="0"/>
                <a:cs typeface="Calibri" pitchFamily="34" charset="0"/>
              </a:rPr>
              <a:t>Reduce cycle time.by 10 sec</a:t>
            </a:r>
          </a:p>
          <a:p>
            <a:pPr marL="228600" indent="-228600">
              <a:buAutoNum type="arabicParenR"/>
              <a:defRPr/>
            </a:pPr>
            <a:endParaRPr lang="en-US" sz="1050" dirty="0" smtClean="0">
              <a:latin typeface="Calibri" pitchFamily="34" charset="0"/>
              <a:cs typeface="Calibri" pitchFamily="34" charset="0"/>
            </a:endParaRPr>
          </a:p>
          <a:p>
            <a:pPr marL="228600" indent="-228600">
              <a:buAutoNum type="arabicParenR"/>
              <a:defRPr/>
            </a:pPr>
            <a:endParaRPr lang="en-US" altLang="en-US" sz="1050" dirty="0">
              <a:solidFill>
                <a:prstClr val="black"/>
              </a:solidFill>
              <a:latin typeface="Calibri" pitchFamily="34" charset="0"/>
              <a:cs typeface="Calibri" pitchFamily="34" charset="0"/>
            </a:endParaRPr>
          </a:p>
        </p:txBody>
      </p:sp>
      <p:sp>
        <p:nvSpPr>
          <p:cNvPr id="58" name="Rectangle 44"/>
          <p:cNvSpPr>
            <a:spLocks noChangeArrowheads="1"/>
          </p:cNvSpPr>
          <p:nvPr/>
        </p:nvSpPr>
        <p:spPr bwMode="auto">
          <a:xfrm>
            <a:off x="6478588" y="114300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BENCHMARK</a:t>
            </a:r>
          </a:p>
        </p:txBody>
      </p:sp>
      <p:sp>
        <p:nvSpPr>
          <p:cNvPr id="59" name="Rectangle 45"/>
          <p:cNvSpPr>
            <a:spLocks noChangeArrowheads="1"/>
          </p:cNvSpPr>
          <p:nvPr/>
        </p:nvSpPr>
        <p:spPr bwMode="auto">
          <a:xfrm>
            <a:off x="6478588" y="129540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TARGET</a:t>
            </a:r>
          </a:p>
        </p:txBody>
      </p:sp>
      <p:sp>
        <p:nvSpPr>
          <p:cNvPr id="60" name="Rectangle 46"/>
          <p:cNvSpPr>
            <a:spLocks noChangeArrowheads="1"/>
          </p:cNvSpPr>
          <p:nvPr/>
        </p:nvSpPr>
        <p:spPr bwMode="auto">
          <a:xfrm>
            <a:off x="6478588" y="144780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START</a:t>
            </a:r>
          </a:p>
        </p:txBody>
      </p:sp>
      <p:sp>
        <p:nvSpPr>
          <p:cNvPr id="61" name="Rectangle 47"/>
          <p:cNvSpPr>
            <a:spLocks noChangeArrowheads="1"/>
          </p:cNvSpPr>
          <p:nvPr/>
        </p:nvSpPr>
        <p:spPr bwMode="auto">
          <a:xfrm>
            <a:off x="6478588" y="160020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TDC </a:t>
            </a:r>
          </a:p>
        </p:txBody>
      </p:sp>
      <p:sp>
        <p:nvSpPr>
          <p:cNvPr id="62" name="Rectangle 48"/>
          <p:cNvSpPr>
            <a:spLocks noChangeArrowheads="1"/>
          </p:cNvSpPr>
          <p:nvPr/>
        </p:nvSpPr>
        <p:spPr bwMode="auto">
          <a:xfrm>
            <a:off x="7773988" y="1143000"/>
            <a:ext cx="1217612" cy="152400"/>
          </a:xfrm>
          <a:prstGeom prst="rect">
            <a:avLst/>
          </a:prstGeom>
          <a:noFill/>
          <a:ln w="9525">
            <a:solidFill>
              <a:schemeClr val="tx1"/>
            </a:solidFill>
            <a:miter lim="800000"/>
            <a:headEnd/>
            <a:tailEnd/>
          </a:ln>
          <a:extLst/>
        </p:spPr>
        <p:txBody>
          <a:bodyPr wrap="none" anchor="ctr"/>
          <a:lstStyle/>
          <a:p>
            <a:pPr>
              <a:defRPr/>
            </a:pPr>
            <a:endParaRPr lang="en-US" sz="1050" dirty="0">
              <a:solidFill>
                <a:prstClr val="black"/>
              </a:solidFill>
              <a:latin typeface="Calibri" pitchFamily="34" charset="0"/>
              <a:cs typeface="Calibri" pitchFamily="34" charset="0"/>
            </a:endParaRPr>
          </a:p>
        </p:txBody>
      </p:sp>
      <p:sp>
        <p:nvSpPr>
          <p:cNvPr id="63" name="Rectangle 49"/>
          <p:cNvSpPr>
            <a:spLocks noChangeArrowheads="1"/>
          </p:cNvSpPr>
          <p:nvPr/>
        </p:nvSpPr>
        <p:spPr bwMode="auto">
          <a:xfrm>
            <a:off x="7773988" y="1295400"/>
            <a:ext cx="1217612" cy="152400"/>
          </a:xfrm>
          <a:prstGeom prst="rect">
            <a:avLst/>
          </a:prstGeom>
          <a:noFill/>
          <a:ln w="9525">
            <a:solidFill>
              <a:schemeClr val="tx1"/>
            </a:solidFill>
            <a:miter lim="800000"/>
            <a:headEnd/>
            <a:tailEnd/>
          </a:ln>
          <a:extLst/>
        </p:spPr>
        <p:txBody>
          <a:bodyPr wrap="none" anchor="ctr"/>
          <a:lstStyle/>
          <a:p>
            <a:pPr>
              <a:defRPr/>
            </a:pPr>
            <a:endParaRPr lang="en-US" sz="1050" dirty="0">
              <a:solidFill>
                <a:prstClr val="black"/>
              </a:solidFill>
              <a:latin typeface="Calibri" pitchFamily="34" charset="0"/>
              <a:cs typeface="Calibri" pitchFamily="34" charset="0"/>
            </a:endParaRPr>
          </a:p>
        </p:txBody>
      </p:sp>
      <p:sp>
        <p:nvSpPr>
          <p:cNvPr id="64" name="Rectangle 50"/>
          <p:cNvSpPr>
            <a:spLocks noChangeArrowheads="1"/>
          </p:cNvSpPr>
          <p:nvPr/>
        </p:nvSpPr>
        <p:spPr bwMode="auto">
          <a:xfrm>
            <a:off x="7773988" y="1447800"/>
            <a:ext cx="1217612"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25 Nov 2016</a:t>
            </a:r>
            <a:endParaRPr lang="en-US" sz="1050" dirty="0">
              <a:solidFill>
                <a:prstClr val="black"/>
              </a:solidFill>
              <a:latin typeface="Calibri" pitchFamily="34" charset="0"/>
              <a:cs typeface="Calibri" pitchFamily="34" charset="0"/>
            </a:endParaRPr>
          </a:p>
        </p:txBody>
      </p:sp>
      <p:sp>
        <p:nvSpPr>
          <p:cNvPr id="65" name="Rectangle 51"/>
          <p:cNvSpPr>
            <a:spLocks noChangeArrowheads="1"/>
          </p:cNvSpPr>
          <p:nvPr/>
        </p:nvSpPr>
        <p:spPr bwMode="auto">
          <a:xfrm>
            <a:off x="7773988" y="1600200"/>
            <a:ext cx="1217612"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01. Dec 2016</a:t>
            </a:r>
            <a:endParaRPr lang="en-US" sz="1050" dirty="0">
              <a:solidFill>
                <a:prstClr val="black"/>
              </a:solidFill>
              <a:latin typeface="Calibri" pitchFamily="34" charset="0"/>
              <a:cs typeface="Calibri" pitchFamily="34" charset="0"/>
            </a:endParaRPr>
          </a:p>
        </p:txBody>
      </p:sp>
      <p:sp>
        <p:nvSpPr>
          <p:cNvPr id="6198" name="Rectangle 52"/>
          <p:cNvSpPr>
            <a:spLocks noChangeArrowheads="1"/>
          </p:cNvSpPr>
          <p:nvPr/>
        </p:nvSpPr>
        <p:spPr bwMode="auto">
          <a:xfrm>
            <a:off x="6477000" y="1752599"/>
            <a:ext cx="2514600" cy="942181"/>
          </a:xfrm>
          <a:prstGeom prst="rect">
            <a:avLst/>
          </a:prstGeom>
          <a:noFill/>
          <a:ln w="9525">
            <a:solidFill>
              <a:schemeClr val="tx1"/>
            </a:solidFill>
            <a:miter lim="800000"/>
            <a:headEnd/>
            <a:tailEnd/>
          </a:ln>
          <a:extLst/>
        </p:spPr>
        <p:txBody>
          <a:bodyPr wrap="none" anchor="ctr"/>
          <a:lstStyle/>
          <a:p>
            <a:pPr>
              <a:defRPr/>
            </a:pPr>
            <a:endParaRPr lang="en-US" altLang="en-US" sz="1050" b="1" dirty="0">
              <a:solidFill>
                <a:srgbClr val="0033CC"/>
              </a:solidFill>
              <a:latin typeface="Calibri" pitchFamily="34" charset="0"/>
              <a:cs typeface="Calibri" pitchFamily="34" charset="0"/>
            </a:endParaRPr>
          </a:p>
          <a:p>
            <a:pPr>
              <a:defRPr/>
            </a:pPr>
            <a:r>
              <a:rPr lang="en-US" altLang="en-US" sz="1050" b="1" u="sng" dirty="0">
                <a:solidFill>
                  <a:srgbClr val="0033CC"/>
                </a:solidFill>
                <a:latin typeface="Calibri" pitchFamily="34" charset="0"/>
                <a:cs typeface="Calibri" pitchFamily="34" charset="0"/>
              </a:rPr>
              <a:t>TEAM MEMBERS  </a:t>
            </a:r>
            <a:r>
              <a:rPr lang="en-US" altLang="en-US" sz="1050" b="1" u="sng" dirty="0" smtClean="0">
                <a:solidFill>
                  <a:srgbClr val="0033CC"/>
                </a:solidFill>
                <a:latin typeface="Calibri" pitchFamily="34" charset="0"/>
                <a:cs typeface="Calibri" pitchFamily="34" charset="0"/>
              </a:rPr>
              <a:t>:</a:t>
            </a:r>
          </a:p>
          <a:p>
            <a:pPr>
              <a:defRPr/>
            </a:pPr>
            <a:r>
              <a:rPr lang="en-US" altLang="en-US" sz="1050" b="1" dirty="0" smtClean="0">
                <a:solidFill>
                  <a:srgbClr val="0033CC"/>
                </a:solidFill>
                <a:latin typeface="Calibri" pitchFamily="34" charset="0"/>
              </a:rPr>
              <a:t>1-Abhishek Gorde</a:t>
            </a:r>
          </a:p>
          <a:p>
            <a:pPr>
              <a:defRPr/>
            </a:pPr>
            <a:r>
              <a:rPr lang="en-US" altLang="en-US" sz="1050" b="1" dirty="0" smtClean="0">
                <a:solidFill>
                  <a:srgbClr val="0033CC"/>
                </a:solidFill>
                <a:latin typeface="Calibri" pitchFamily="34" charset="0"/>
              </a:rPr>
              <a:t>2-Priya Deshmukh</a:t>
            </a:r>
          </a:p>
          <a:p>
            <a:pPr>
              <a:defRPr/>
            </a:pPr>
            <a:r>
              <a:rPr lang="en-US" altLang="en-US" sz="1050" b="1" dirty="0" smtClean="0">
                <a:solidFill>
                  <a:srgbClr val="0033CC"/>
                </a:solidFill>
                <a:latin typeface="Calibri" pitchFamily="34" charset="0"/>
              </a:rPr>
              <a:t>3-Anil Mane</a:t>
            </a:r>
          </a:p>
          <a:p>
            <a:pPr>
              <a:defRPr/>
            </a:pPr>
            <a:r>
              <a:rPr lang="en-US" altLang="en-US" sz="1050" b="1" dirty="0" smtClean="0">
                <a:solidFill>
                  <a:srgbClr val="0033CC"/>
                </a:solidFill>
                <a:latin typeface="Calibri" pitchFamily="34" charset="0"/>
              </a:rPr>
              <a:t>4-Tushar Kolekar.</a:t>
            </a:r>
            <a:endParaRPr lang="en-US" altLang="en-US" sz="1050" dirty="0">
              <a:latin typeface="Calibri" pitchFamily="34" charset="0"/>
            </a:endParaRPr>
          </a:p>
        </p:txBody>
      </p:sp>
      <p:sp>
        <p:nvSpPr>
          <p:cNvPr id="6199" name="Rectangle 55"/>
          <p:cNvSpPr>
            <a:spLocks noChangeArrowheads="1"/>
          </p:cNvSpPr>
          <p:nvPr/>
        </p:nvSpPr>
        <p:spPr bwMode="auto">
          <a:xfrm>
            <a:off x="6478588" y="2514600"/>
            <a:ext cx="2513012" cy="198436"/>
          </a:xfrm>
          <a:prstGeom prst="rect">
            <a:avLst/>
          </a:prstGeom>
          <a:noFill/>
          <a:ln w="9525">
            <a:solidFill>
              <a:schemeClr val="tx1"/>
            </a:solidFill>
            <a:miter lim="800000"/>
            <a:headEnd/>
            <a:tailEnd/>
          </a:ln>
          <a:extLst/>
        </p:spPr>
        <p:txBody>
          <a:bodyPr wrap="none" anchor="ctr"/>
          <a:lstStyle/>
          <a:p>
            <a:pPr>
              <a:defRPr/>
            </a:pPr>
            <a:endParaRPr lang="en-US" altLang="en-US" sz="1050" b="1" dirty="0" smtClean="0">
              <a:solidFill>
                <a:srgbClr val="0033CC"/>
              </a:solidFill>
              <a:latin typeface="Calibri" pitchFamily="34" charset="0"/>
              <a:cs typeface="Calibri" pitchFamily="34" charset="0"/>
            </a:endParaRPr>
          </a:p>
          <a:p>
            <a:pPr>
              <a:defRPr/>
            </a:pPr>
            <a:endParaRPr lang="en-US" altLang="en-US" sz="1050" b="1" dirty="0">
              <a:solidFill>
                <a:srgbClr val="0033CC"/>
              </a:solidFill>
              <a:latin typeface="Calibri" pitchFamily="34" charset="0"/>
              <a:cs typeface="Calibri" pitchFamily="34" charset="0"/>
            </a:endParaRPr>
          </a:p>
          <a:p>
            <a:pPr>
              <a:defRPr/>
            </a:pPr>
            <a:endParaRPr lang="en-US" altLang="en-US" sz="1050" b="1" dirty="0" smtClean="0">
              <a:solidFill>
                <a:srgbClr val="0033CC"/>
              </a:solidFill>
              <a:latin typeface="Calibri" pitchFamily="34" charset="0"/>
              <a:cs typeface="Calibri" pitchFamily="34" charset="0"/>
            </a:endParaRPr>
          </a:p>
          <a:p>
            <a:pPr>
              <a:defRPr/>
            </a:pPr>
            <a:r>
              <a:rPr lang="en-US" altLang="en-US" sz="1050" b="1" dirty="0" smtClean="0">
                <a:solidFill>
                  <a:srgbClr val="0033CC"/>
                </a:solidFill>
                <a:latin typeface="Calibri" pitchFamily="34" charset="0"/>
                <a:cs typeface="Calibri" pitchFamily="34" charset="0"/>
              </a:rPr>
              <a:t>BENEFITS </a:t>
            </a:r>
            <a:r>
              <a:rPr lang="en-US" altLang="en-US" sz="1050" b="1" dirty="0">
                <a:solidFill>
                  <a:srgbClr val="0033CC"/>
                </a:solidFill>
                <a:latin typeface="Calibri" pitchFamily="34" charset="0"/>
                <a:cs typeface="Calibri" pitchFamily="34" charset="0"/>
              </a:rPr>
              <a:t>:-</a:t>
            </a:r>
          </a:p>
        </p:txBody>
      </p:sp>
      <p:sp>
        <p:nvSpPr>
          <p:cNvPr id="68" name="Rectangle 57"/>
          <p:cNvSpPr>
            <a:spLocks noChangeArrowheads="1"/>
          </p:cNvSpPr>
          <p:nvPr/>
        </p:nvSpPr>
        <p:spPr bwMode="auto">
          <a:xfrm>
            <a:off x="6478588" y="2514600"/>
            <a:ext cx="2513012" cy="762000"/>
          </a:xfrm>
          <a:prstGeom prst="rect">
            <a:avLst/>
          </a:prstGeom>
          <a:noFill/>
          <a:ln w="9525">
            <a:solidFill>
              <a:schemeClr val="tx1"/>
            </a:solidFill>
            <a:miter lim="800000"/>
            <a:headEnd/>
            <a:tailEnd/>
          </a:ln>
          <a:extLst/>
        </p:spPr>
        <p:txBody>
          <a:bodyPr/>
          <a:lstStyle/>
          <a:p>
            <a:pPr>
              <a:spcBef>
                <a:spcPct val="20000"/>
              </a:spcBef>
              <a:defRPr/>
            </a:pPr>
            <a:endParaRPr lang="en-US" altLang="en-US" sz="1050" dirty="0" smtClean="0">
              <a:solidFill>
                <a:prstClr val="black"/>
              </a:solidFill>
              <a:latin typeface="Calibri" pitchFamily="34" charset="0"/>
              <a:cs typeface="Calibri" pitchFamily="34" charset="0"/>
            </a:endParaRPr>
          </a:p>
          <a:p>
            <a:pPr>
              <a:spcBef>
                <a:spcPct val="20000"/>
              </a:spcBef>
              <a:defRPr/>
            </a:pPr>
            <a:endParaRPr lang="en-US" altLang="en-US" sz="1050" dirty="0">
              <a:solidFill>
                <a:prstClr val="black"/>
              </a:solidFill>
              <a:latin typeface="Calibri" pitchFamily="34" charset="0"/>
              <a:cs typeface="Calibri" pitchFamily="34" charset="0"/>
            </a:endParaRPr>
          </a:p>
          <a:p>
            <a:pPr>
              <a:spcBef>
                <a:spcPct val="20000"/>
              </a:spcBef>
              <a:defRPr/>
            </a:pPr>
            <a:r>
              <a:rPr lang="en-US" altLang="en-US" sz="1050" b="1" dirty="0" smtClean="0">
                <a:solidFill>
                  <a:prstClr val="black"/>
                </a:solidFill>
                <a:latin typeface="Calibri" pitchFamily="34" charset="0"/>
                <a:cs typeface="Calibri" pitchFamily="34" charset="0"/>
              </a:rPr>
              <a:t>Cost saving,</a:t>
            </a:r>
          </a:p>
          <a:p>
            <a:pPr>
              <a:spcBef>
                <a:spcPct val="20000"/>
              </a:spcBef>
              <a:defRPr/>
            </a:pPr>
            <a:r>
              <a:rPr lang="en-US" altLang="en-US" sz="1050" b="1" dirty="0" smtClean="0">
                <a:solidFill>
                  <a:prstClr val="black"/>
                </a:solidFill>
                <a:latin typeface="Calibri" pitchFamily="34" charset="0"/>
                <a:cs typeface="Calibri" pitchFamily="34" charset="0"/>
              </a:rPr>
              <a:t>Time saving.</a:t>
            </a:r>
          </a:p>
          <a:p>
            <a:pPr>
              <a:spcBef>
                <a:spcPct val="20000"/>
              </a:spcBef>
              <a:defRPr/>
            </a:pPr>
            <a:endParaRPr lang="en-US" altLang="en-US" sz="1050" dirty="0">
              <a:solidFill>
                <a:prstClr val="black"/>
              </a:solidFill>
              <a:latin typeface="Calibri" pitchFamily="34" charset="0"/>
              <a:cs typeface="Calibri" pitchFamily="34" charset="0"/>
            </a:endParaRPr>
          </a:p>
        </p:txBody>
      </p:sp>
      <p:sp>
        <p:nvSpPr>
          <p:cNvPr id="6201" name="Rectangle 59"/>
          <p:cNvSpPr>
            <a:spLocks noChangeArrowheads="1"/>
          </p:cNvSpPr>
          <p:nvPr/>
        </p:nvSpPr>
        <p:spPr bwMode="auto">
          <a:xfrm>
            <a:off x="152400" y="6030913"/>
            <a:ext cx="3052763" cy="230187"/>
          </a:xfrm>
          <a:prstGeom prst="rect">
            <a:avLst/>
          </a:prstGeom>
          <a:noFill/>
          <a:ln w="9525">
            <a:solidFill>
              <a:schemeClr val="tx1"/>
            </a:solidFill>
            <a:miter lim="800000"/>
            <a:headEnd/>
            <a:tailEnd/>
          </a:ln>
          <a:extLst/>
        </p:spPr>
        <p:txBody>
          <a:bodyPr wrap="none"/>
          <a:lstStyle/>
          <a:p>
            <a:pPr>
              <a:defRPr/>
            </a:pPr>
            <a:r>
              <a:rPr lang="en-US" altLang="en-US" sz="1050" dirty="0">
                <a:solidFill>
                  <a:srgbClr val="0000CC"/>
                </a:solidFill>
                <a:latin typeface="Calibri" pitchFamily="34" charset="0"/>
                <a:cs typeface="Calibri" pitchFamily="34" charset="0"/>
              </a:rPr>
              <a:t>MANAGER’S SIGN </a:t>
            </a:r>
            <a:r>
              <a:rPr lang="en-US" altLang="en-US" sz="1050" dirty="0" smtClean="0">
                <a:solidFill>
                  <a:srgbClr val="0000CC"/>
                </a:solidFill>
                <a:latin typeface="Calibri" pitchFamily="34" charset="0"/>
                <a:cs typeface="Calibri" pitchFamily="34" charset="0"/>
              </a:rPr>
              <a:t>:-Anil mane </a:t>
            </a:r>
            <a:endParaRPr lang="en-US" altLang="en-US" sz="1050" dirty="0">
              <a:latin typeface="Calibri" pitchFamily="34" charset="0"/>
              <a:cs typeface="Calibri" pitchFamily="34" charset="0"/>
            </a:endParaRPr>
          </a:p>
        </p:txBody>
      </p:sp>
      <p:sp>
        <p:nvSpPr>
          <p:cNvPr id="6202" name="Rectangle 60"/>
          <p:cNvSpPr>
            <a:spLocks noChangeArrowheads="1"/>
          </p:cNvSpPr>
          <p:nvPr/>
        </p:nvSpPr>
        <p:spPr bwMode="auto">
          <a:xfrm>
            <a:off x="152400" y="5768975"/>
            <a:ext cx="3052763" cy="261938"/>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REGISTERED BY </a:t>
            </a:r>
            <a:r>
              <a:rPr lang="en-US" altLang="en-US" sz="1050" dirty="0" smtClean="0">
                <a:latin typeface="Calibri" pitchFamily="34" charset="0"/>
                <a:cs typeface="Calibri" pitchFamily="34" charset="0"/>
              </a:rPr>
              <a:t>:- Priya Deshmukh</a:t>
            </a:r>
            <a:endParaRPr lang="en-US" altLang="en-US" sz="1050" dirty="0">
              <a:latin typeface="Calibri" pitchFamily="34" charset="0"/>
              <a:cs typeface="Calibri" pitchFamily="34" charset="0"/>
            </a:endParaRPr>
          </a:p>
          <a:p>
            <a:pPr>
              <a:defRPr/>
            </a:pPr>
            <a:endParaRPr lang="en-US" altLang="en-US" sz="1050" dirty="0">
              <a:solidFill>
                <a:srgbClr val="0033CC"/>
              </a:solidFill>
              <a:latin typeface="Calibri" pitchFamily="34" charset="0"/>
              <a:cs typeface="Calibri" pitchFamily="34" charset="0"/>
            </a:endParaRPr>
          </a:p>
        </p:txBody>
      </p:sp>
      <p:sp>
        <p:nvSpPr>
          <p:cNvPr id="6203" name="Rectangle 61"/>
          <p:cNvSpPr>
            <a:spLocks noChangeArrowheads="1"/>
          </p:cNvSpPr>
          <p:nvPr/>
        </p:nvSpPr>
        <p:spPr bwMode="auto">
          <a:xfrm>
            <a:off x="152400" y="5526088"/>
            <a:ext cx="3052763" cy="242887"/>
          </a:xfrm>
          <a:prstGeom prst="rect">
            <a:avLst/>
          </a:prstGeom>
          <a:noFill/>
          <a:ln w="12700">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REGISTRATION NO. &amp; DATE :-  </a:t>
            </a:r>
            <a:r>
              <a:rPr lang="en-US" altLang="en-US" sz="1050" b="1" dirty="0">
                <a:latin typeface="Calibri" pitchFamily="34" charset="0"/>
                <a:cs typeface="Calibri" pitchFamily="34" charset="0"/>
              </a:rPr>
              <a:t>08.10.16</a:t>
            </a:r>
            <a:endParaRPr lang="en-US" altLang="en-US" sz="1050" dirty="0">
              <a:latin typeface="Calibri" pitchFamily="34" charset="0"/>
            </a:endParaRPr>
          </a:p>
        </p:txBody>
      </p:sp>
      <p:sp>
        <p:nvSpPr>
          <p:cNvPr id="1084" name="Rectangle 62"/>
          <p:cNvSpPr>
            <a:spLocks noChangeArrowheads="1"/>
          </p:cNvSpPr>
          <p:nvPr/>
        </p:nvSpPr>
        <p:spPr bwMode="auto">
          <a:xfrm>
            <a:off x="152400" y="3657600"/>
            <a:ext cx="3052763" cy="1524000"/>
          </a:xfrm>
          <a:prstGeom prst="rect">
            <a:avLst/>
          </a:prstGeom>
          <a:noFill/>
          <a:ln w="9525">
            <a:solidFill>
              <a:schemeClr val="tx1"/>
            </a:solidFill>
            <a:miter lim="800000"/>
            <a:headEnd/>
            <a:tailEnd/>
          </a:ln>
        </p:spPr>
        <p:txBody>
          <a:bodyPr/>
          <a:lstStyle/>
          <a:p>
            <a:pPr>
              <a:defRPr/>
            </a:pPr>
            <a:r>
              <a:rPr lang="en-US" sz="1050" b="1" dirty="0">
                <a:solidFill>
                  <a:srgbClr val="0000CC"/>
                </a:solidFill>
                <a:latin typeface="Calibri" pitchFamily="34" charset="0"/>
              </a:rPr>
              <a:t>WHY - WHY ANALYSIS :-</a:t>
            </a:r>
            <a:r>
              <a:rPr lang="en-US" altLang="en-US" sz="1050" b="1" dirty="0">
                <a:solidFill>
                  <a:srgbClr val="0000FF"/>
                </a:solidFill>
                <a:latin typeface="Calibri" pitchFamily="34" charset="0"/>
              </a:rPr>
              <a:t> </a:t>
            </a:r>
          </a:p>
          <a:p>
            <a:pPr>
              <a:defRPr/>
            </a:pPr>
            <a:r>
              <a:rPr lang="en-US" altLang="en-US" sz="1050" b="1" dirty="0">
                <a:solidFill>
                  <a:srgbClr val="0000FF"/>
                </a:solidFill>
                <a:latin typeface="Calibri" pitchFamily="34" charset="0"/>
              </a:rPr>
              <a:t>Why1</a:t>
            </a:r>
            <a:r>
              <a:rPr lang="en-US" sz="1050" b="1" dirty="0">
                <a:solidFill>
                  <a:srgbClr val="0000CC"/>
                </a:solidFill>
                <a:latin typeface="Calibri" pitchFamily="34" charset="0"/>
              </a:rPr>
              <a:t> </a:t>
            </a:r>
            <a:r>
              <a:rPr lang="en-US" sz="1050" b="1" dirty="0" smtClean="0">
                <a:solidFill>
                  <a:srgbClr val="0033CC"/>
                </a:solidFill>
                <a:latin typeface="Calibri" pitchFamily="34" charset="0"/>
              </a:rPr>
              <a:t>:-</a:t>
            </a:r>
            <a:r>
              <a:rPr lang="en-US" altLang="en-US" sz="1050" b="1" dirty="0" smtClean="0">
                <a:solidFill>
                  <a:srgbClr val="0000FF"/>
                </a:solidFill>
                <a:latin typeface="Calibri" pitchFamily="34" charset="0"/>
              </a:rPr>
              <a:t> </a:t>
            </a:r>
            <a:r>
              <a:rPr lang="en-US" altLang="en-US" sz="1050" dirty="0" smtClean="0">
                <a:latin typeface="Calibri" pitchFamily="34" charset="0"/>
              </a:rPr>
              <a:t>Cycle time was 20 sec</a:t>
            </a:r>
            <a:endParaRPr lang="en-US" altLang="en-US" sz="1050" dirty="0">
              <a:latin typeface="Calibri" pitchFamily="34" charset="0"/>
            </a:endParaRPr>
          </a:p>
          <a:p>
            <a:pPr>
              <a:defRPr/>
            </a:pPr>
            <a:r>
              <a:rPr lang="en-US" altLang="en-US" sz="1050" b="1" dirty="0" smtClean="0">
                <a:solidFill>
                  <a:srgbClr val="0000FF"/>
                </a:solidFill>
                <a:latin typeface="Calibri" pitchFamily="34" charset="0"/>
              </a:rPr>
              <a:t>Why2</a:t>
            </a:r>
            <a:r>
              <a:rPr lang="en-US" sz="1050" b="1" dirty="0" smtClean="0">
                <a:solidFill>
                  <a:srgbClr val="0000CC"/>
                </a:solidFill>
                <a:latin typeface="Calibri" pitchFamily="34" charset="0"/>
              </a:rPr>
              <a:t> </a:t>
            </a:r>
            <a:r>
              <a:rPr lang="en-US" altLang="en-US" sz="1050" b="1" dirty="0">
                <a:latin typeface="Calibri" pitchFamily="34" charset="0"/>
              </a:rPr>
              <a:t>:-  </a:t>
            </a:r>
            <a:r>
              <a:rPr lang="en-US" altLang="en-US" sz="1050" dirty="0" smtClean="0">
                <a:latin typeface="Calibri" pitchFamily="34" charset="0"/>
              </a:rPr>
              <a:t>2 manpower was required for this process.</a:t>
            </a:r>
          </a:p>
          <a:p>
            <a:pPr>
              <a:defRPr/>
            </a:pPr>
            <a:r>
              <a:rPr lang="en-US" altLang="en-US" sz="1050" b="1" dirty="0">
                <a:solidFill>
                  <a:srgbClr val="0000FF"/>
                </a:solidFill>
                <a:latin typeface="Calibri" pitchFamily="34" charset="0"/>
              </a:rPr>
              <a:t>Why3</a:t>
            </a:r>
            <a:r>
              <a:rPr lang="en-US" altLang="en-US" sz="1050" b="1" dirty="0" smtClean="0">
                <a:solidFill>
                  <a:srgbClr val="0000FF"/>
                </a:solidFill>
                <a:latin typeface="Calibri" pitchFamily="34" charset="0"/>
              </a:rPr>
              <a:t>:-  </a:t>
            </a:r>
            <a:r>
              <a:rPr lang="en-US" altLang="en-US" sz="1050" dirty="0">
                <a:latin typeface="Calibri" pitchFamily="34" charset="0"/>
              </a:rPr>
              <a:t>sealing machine  frequently got damaged. during this </a:t>
            </a:r>
            <a:r>
              <a:rPr lang="en-US" altLang="en-US" sz="1050" dirty="0" smtClean="0">
                <a:latin typeface="Calibri" pitchFamily="34" charset="0"/>
              </a:rPr>
              <a:t>process.</a:t>
            </a:r>
            <a:endParaRPr lang="en-US" altLang="en-US" sz="1050" dirty="0">
              <a:latin typeface="Calibri" pitchFamily="34" charset="0"/>
            </a:endParaRPr>
          </a:p>
        </p:txBody>
      </p:sp>
      <p:sp>
        <p:nvSpPr>
          <p:cNvPr id="6205" name="Rectangle 63"/>
          <p:cNvSpPr>
            <a:spLocks noChangeArrowheads="1"/>
          </p:cNvSpPr>
          <p:nvPr/>
        </p:nvSpPr>
        <p:spPr bwMode="auto">
          <a:xfrm>
            <a:off x="3205163" y="3713162"/>
            <a:ext cx="3273425" cy="2817813"/>
          </a:xfrm>
          <a:prstGeom prst="rect">
            <a:avLst/>
          </a:prstGeom>
          <a:noFill/>
          <a:ln w="9525">
            <a:solidFill>
              <a:schemeClr val="tx1"/>
            </a:solidFill>
            <a:miter lim="800000"/>
            <a:headEnd/>
            <a:tailEnd/>
          </a:ln>
          <a:extLst/>
        </p:spPr>
        <p:txBody>
          <a:bodyPr wrap="none"/>
          <a:lstStyle/>
          <a:p>
            <a:pPr>
              <a:defRPr/>
            </a:pPr>
            <a:r>
              <a:rPr lang="en-US" altLang="en-US" sz="1050" b="1" dirty="0" smtClean="0">
                <a:solidFill>
                  <a:srgbClr val="0000CC"/>
                </a:solidFill>
                <a:latin typeface="Calibri" pitchFamily="34" charset="0"/>
                <a:cs typeface="Calibri" pitchFamily="34" charset="0"/>
              </a:rPr>
              <a:t>RESULT :- 1- cycle time  reduce by 10 sec.</a:t>
            </a:r>
          </a:p>
          <a:p>
            <a:pPr>
              <a:defRPr/>
            </a:pPr>
            <a:r>
              <a:rPr lang="en-US" altLang="en-US" sz="1050" b="1" dirty="0">
                <a:solidFill>
                  <a:srgbClr val="0000CC"/>
                </a:solidFill>
                <a:latin typeface="Calibri" pitchFamily="34" charset="0"/>
                <a:cs typeface="Calibri" pitchFamily="34" charset="0"/>
              </a:rPr>
              <a:t> </a:t>
            </a:r>
            <a:r>
              <a:rPr lang="en-US" altLang="en-US" sz="1050" b="1" dirty="0" smtClean="0">
                <a:solidFill>
                  <a:srgbClr val="0000CC"/>
                </a:solidFill>
                <a:latin typeface="Calibri" pitchFamily="34" charset="0"/>
                <a:cs typeface="Calibri" pitchFamily="34" charset="0"/>
              </a:rPr>
              <a:t>                  2-cost saving by per year.96720/-</a:t>
            </a:r>
          </a:p>
          <a:p>
            <a:pPr>
              <a:defRPr/>
            </a:pPr>
            <a:r>
              <a:rPr lang="en-US" altLang="en-US" sz="1050" b="1" dirty="0">
                <a:solidFill>
                  <a:srgbClr val="0000CC"/>
                </a:solidFill>
                <a:latin typeface="Calibri" pitchFamily="34" charset="0"/>
                <a:cs typeface="Calibri" pitchFamily="34" charset="0"/>
              </a:rPr>
              <a:t> </a:t>
            </a:r>
            <a:r>
              <a:rPr lang="en-US" altLang="en-US" sz="1050" b="1" dirty="0" smtClean="0">
                <a:solidFill>
                  <a:srgbClr val="0000CC"/>
                </a:solidFill>
                <a:latin typeface="Calibri" pitchFamily="34" charset="0"/>
                <a:cs typeface="Calibri" pitchFamily="34" charset="0"/>
              </a:rPr>
              <a:t>                  3.1 manpower saving. per day</a:t>
            </a:r>
          </a:p>
          <a:p>
            <a:pPr>
              <a:defRPr/>
            </a:pPr>
            <a:r>
              <a:rPr lang="en-US" altLang="en-US" sz="1050" b="1" dirty="0">
                <a:solidFill>
                  <a:srgbClr val="0000CC"/>
                </a:solidFill>
                <a:latin typeface="Calibri" pitchFamily="34" charset="0"/>
                <a:cs typeface="Calibri" pitchFamily="34" charset="0"/>
              </a:rPr>
              <a:t>	</a:t>
            </a:r>
          </a:p>
          <a:p>
            <a:pPr>
              <a:defRPr/>
            </a:pPr>
            <a:endParaRPr lang="en-US" altLang="en-US" sz="1050" b="1" dirty="0">
              <a:solidFill>
                <a:srgbClr val="0000CC"/>
              </a:solidFill>
              <a:latin typeface="Calibri" pitchFamily="34" charset="0"/>
              <a:cs typeface="Calibri" pitchFamily="34" charset="0"/>
            </a:endParaRPr>
          </a:p>
          <a:p>
            <a:pPr>
              <a:defRPr/>
            </a:pPr>
            <a:endParaRPr lang="en-US" altLang="en-US" sz="1050" b="1" dirty="0">
              <a:solidFill>
                <a:srgbClr val="0000CC"/>
              </a:solidFill>
              <a:latin typeface="Calibri" pitchFamily="34" charset="0"/>
              <a:cs typeface="Calibri" pitchFamily="34" charset="0"/>
            </a:endParaRPr>
          </a:p>
        </p:txBody>
      </p:sp>
      <p:sp>
        <p:nvSpPr>
          <p:cNvPr id="4157" name="Rectangle 66"/>
          <p:cNvSpPr>
            <a:spLocks noChangeArrowheads="1"/>
          </p:cNvSpPr>
          <p:nvPr/>
        </p:nvSpPr>
        <p:spPr bwMode="auto">
          <a:xfrm>
            <a:off x="6478588" y="5637213"/>
            <a:ext cx="25130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b="1">
                <a:solidFill>
                  <a:srgbClr val="0000CC"/>
                </a:solidFill>
                <a:latin typeface="Calibri" pitchFamily="34" charset="0"/>
              </a:rPr>
              <a:t>SCOPE &amp; PLAN FOR HORIZONTAL DEPLOYMENT</a:t>
            </a:r>
          </a:p>
        </p:txBody>
      </p:sp>
      <p:sp>
        <p:nvSpPr>
          <p:cNvPr id="4158" name="Rectangle 72"/>
          <p:cNvSpPr>
            <a:spLocks noChangeArrowheads="1"/>
          </p:cNvSpPr>
          <p:nvPr/>
        </p:nvSpPr>
        <p:spPr bwMode="auto">
          <a:xfrm>
            <a:off x="6478588" y="5865813"/>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900" b="1">
                <a:solidFill>
                  <a:srgbClr val="000000"/>
                </a:solidFill>
                <a:latin typeface="Calibri" pitchFamily="34" charset="0"/>
              </a:rPr>
              <a:t>SR.</a:t>
            </a:r>
          </a:p>
          <a:p>
            <a:pPr algn="ctr"/>
            <a:r>
              <a:rPr lang="en-US" altLang="en-US" sz="900" b="1">
                <a:solidFill>
                  <a:srgbClr val="000000"/>
                </a:solidFill>
                <a:latin typeface="Calibri" pitchFamily="34" charset="0"/>
              </a:rPr>
              <a:t>NO.</a:t>
            </a:r>
          </a:p>
        </p:txBody>
      </p:sp>
      <p:sp>
        <p:nvSpPr>
          <p:cNvPr id="4159" name="Rectangle 73"/>
          <p:cNvSpPr>
            <a:spLocks noChangeArrowheads="1"/>
          </p:cNvSpPr>
          <p:nvPr/>
        </p:nvSpPr>
        <p:spPr bwMode="auto">
          <a:xfrm>
            <a:off x="6707188" y="5865813"/>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900" b="1">
                <a:solidFill>
                  <a:srgbClr val="000000"/>
                </a:solidFill>
                <a:latin typeface="Calibri" pitchFamily="34" charset="0"/>
              </a:rPr>
              <a:t>CELL</a:t>
            </a:r>
          </a:p>
        </p:txBody>
      </p:sp>
      <p:sp>
        <p:nvSpPr>
          <p:cNvPr id="4160" name="Rectangle 74"/>
          <p:cNvSpPr>
            <a:spLocks noChangeArrowheads="1"/>
          </p:cNvSpPr>
          <p:nvPr/>
        </p:nvSpPr>
        <p:spPr bwMode="auto">
          <a:xfrm>
            <a:off x="7164388" y="5865813"/>
            <a:ext cx="5334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900" b="1">
                <a:solidFill>
                  <a:srgbClr val="000000"/>
                </a:solidFill>
                <a:latin typeface="Calibri" pitchFamily="34" charset="0"/>
              </a:rPr>
              <a:t>TARGET</a:t>
            </a:r>
          </a:p>
        </p:txBody>
      </p:sp>
      <p:sp>
        <p:nvSpPr>
          <p:cNvPr id="4161" name="Rectangle 75"/>
          <p:cNvSpPr>
            <a:spLocks noChangeArrowheads="1"/>
          </p:cNvSpPr>
          <p:nvPr/>
        </p:nvSpPr>
        <p:spPr bwMode="auto">
          <a:xfrm>
            <a:off x="7697788" y="5865813"/>
            <a:ext cx="8366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900" b="1">
                <a:solidFill>
                  <a:srgbClr val="000000"/>
                </a:solidFill>
                <a:latin typeface="Calibri" pitchFamily="34" charset="0"/>
              </a:rPr>
              <a:t>RESPONSIBILITY</a:t>
            </a:r>
          </a:p>
        </p:txBody>
      </p:sp>
      <p:sp>
        <p:nvSpPr>
          <p:cNvPr id="4162" name="Rectangle 76"/>
          <p:cNvSpPr>
            <a:spLocks noChangeArrowheads="1"/>
          </p:cNvSpPr>
          <p:nvPr/>
        </p:nvSpPr>
        <p:spPr bwMode="auto">
          <a:xfrm>
            <a:off x="8534400" y="5865813"/>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900" b="1">
                <a:solidFill>
                  <a:srgbClr val="000000"/>
                </a:solidFill>
                <a:latin typeface="Calibri" pitchFamily="34" charset="0"/>
              </a:rPr>
              <a:t>STATUS</a:t>
            </a:r>
          </a:p>
        </p:txBody>
      </p:sp>
      <p:sp>
        <p:nvSpPr>
          <p:cNvPr id="6214" name="Rectangle 81"/>
          <p:cNvSpPr>
            <a:spLocks noChangeArrowheads="1"/>
          </p:cNvSpPr>
          <p:nvPr/>
        </p:nvSpPr>
        <p:spPr bwMode="auto">
          <a:xfrm>
            <a:off x="8458200" y="6094413"/>
            <a:ext cx="609600" cy="381000"/>
          </a:xfrm>
          <a:prstGeom prst="rect">
            <a:avLst/>
          </a:prstGeom>
          <a:noFill/>
          <a:ln>
            <a:noFill/>
          </a:ln>
          <a:extLst/>
        </p:spPr>
        <p:txBody>
          <a:bodyPr anchor="ctr"/>
          <a:lstStyle/>
          <a:p>
            <a:pPr algn="ctr">
              <a:defRPr/>
            </a:pPr>
            <a:endParaRPr lang="en-US" altLang="en-US" sz="1050" b="1" dirty="0">
              <a:solidFill>
                <a:srgbClr val="000000"/>
              </a:solidFill>
              <a:latin typeface="Calibri" pitchFamily="34" charset="0"/>
              <a:cs typeface="Calibri" pitchFamily="34" charset="0"/>
            </a:endParaRPr>
          </a:p>
        </p:txBody>
      </p:sp>
      <p:sp>
        <p:nvSpPr>
          <p:cNvPr id="6215" name="Rectangle 85"/>
          <p:cNvSpPr>
            <a:spLocks noChangeArrowheads="1"/>
          </p:cNvSpPr>
          <p:nvPr/>
        </p:nvSpPr>
        <p:spPr bwMode="auto">
          <a:xfrm>
            <a:off x="6478588" y="3276600"/>
            <a:ext cx="2513012" cy="3048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CC"/>
                </a:solidFill>
                <a:latin typeface="Calibri" pitchFamily="34" charset="0"/>
                <a:cs typeface="Calibri" pitchFamily="34" charset="0"/>
              </a:rPr>
              <a:t>KAIZEN SUSTENANCE</a:t>
            </a:r>
          </a:p>
        </p:txBody>
      </p:sp>
      <p:sp>
        <p:nvSpPr>
          <p:cNvPr id="6216" name="Rectangle 105"/>
          <p:cNvSpPr>
            <a:spLocks noChangeArrowheads="1"/>
          </p:cNvSpPr>
          <p:nvPr/>
        </p:nvSpPr>
        <p:spPr bwMode="auto">
          <a:xfrm>
            <a:off x="115094" y="169863"/>
            <a:ext cx="8839200" cy="67056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6217" name="Line 83"/>
          <p:cNvSpPr>
            <a:spLocks noChangeShapeType="1"/>
          </p:cNvSpPr>
          <p:nvPr/>
        </p:nvSpPr>
        <p:spPr bwMode="auto">
          <a:xfrm>
            <a:off x="6326188" y="1979613"/>
            <a:ext cx="0" cy="268287"/>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6219" name="Line 86"/>
          <p:cNvSpPr>
            <a:spLocks noChangeShapeType="1"/>
          </p:cNvSpPr>
          <p:nvPr/>
        </p:nvSpPr>
        <p:spPr bwMode="auto">
          <a:xfrm>
            <a:off x="6326188" y="1905000"/>
            <a:ext cx="0" cy="27305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6220" name="Line 87"/>
          <p:cNvSpPr>
            <a:spLocks noChangeShapeType="1"/>
          </p:cNvSpPr>
          <p:nvPr/>
        </p:nvSpPr>
        <p:spPr bwMode="auto">
          <a:xfrm>
            <a:off x="6326188" y="2152650"/>
            <a:ext cx="0" cy="76200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4169" name="Rectangle 78"/>
          <p:cNvSpPr>
            <a:spLocks noChangeArrowheads="1"/>
          </p:cNvSpPr>
          <p:nvPr/>
        </p:nvSpPr>
        <p:spPr bwMode="auto">
          <a:xfrm>
            <a:off x="6705600" y="6094413"/>
            <a:ext cx="457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900" b="1" dirty="0" smtClean="0">
                <a:solidFill>
                  <a:srgbClr val="000000"/>
                </a:solidFill>
                <a:latin typeface="Calibri" pitchFamily="34" charset="0"/>
              </a:rPr>
              <a:t>SPD Packing</a:t>
            </a:r>
            <a:endParaRPr lang="en-US" altLang="en-US" sz="900" b="1" dirty="0">
              <a:solidFill>
                <a:srgbClr val="000000"/>
              </a:solidFill>
              <a:latin typeface="Calibri" pitchFamily="34" charset="0"/>
            </a:endParaRPr>
          </a:p>
        </p:txBody>
      </p:sp>
      <p:sp>
        <p:nvSpPr>
          <p:cNvPr id="6222" name="Rectangle 78"/>
          <p:cNvSpPr>
            <a:spLocks noChangeArrowheads="1"/>
          </p:cNvSpPr>
          <p:nvPr/>
        </p:nvSpPr>
        <p:spPr bwMode="auto">
          <a:xfrm>
            <a:off x="6478588" y="6094413"/>
            <a:ext cx="228600" cy="381000"/>
          </a:xfrm>
          <a:prstGeom prst="rect">
            <a:avLst/>
          </a:prstGeom>
          <a:noFill/>
          <a:ln w="9525">
            <a:solidFill>
              <a:schemeClr val="tx1"/>
            </a:solidFill>
            <a:miter lim="800000"/>
            <a:headEnd/>
            <a:tailEnd/>
          </a:ln>
          <a:extLst/>
        </p:spPr>
        <p:txBody>
          <a:bodyPr wrap="none" anchor="ctr"/>
          <a:lstStyle/>
          <a:p>
            <a:pPr algn="ctr">
              <a:defRPr/>
            </a:pPr>
            <a:endParaRPr lang="en-US" altLang="en-US" sz="1050" b="1" dirty="0">
              <a:solidFill>
                <a:srgbClr val="000000"/>
              </a:solidFill>
              <a:latin typeface="Calibri" pitchFamily="34" charset="0"/>
              <a:cs typeface="Calibri" pitchFamily="34" charset="0"/>
            </a:endParaRPr>
          </a:p>
        </p:txBody>
      </p:sp>
      <p:sp>
        <p:nvSpPr>
          <p:cNvPr id="104" name="Rectangle 88"/>
          <p:cNvSpPr>
            <a:spLocks noChangeArrowheads="1"/>
          </p:cNvSpPr>
          <p:nvPr/>
        </p:nvSpPr>
        <p:spPr bwMode="auto">
          <a:xfrm>
            <a:off x="6478588" y="3581400"/>
            <a:ext cx="2513012" cy="1522413"/>
          </a:xfrm>
          <a:prstGeom prst="rect">
            <a:avLst/>
          </a:prstGeom>
          <a:noFill/>
          <a:ln>
            <a:solidFill>
              <a:schemeClr val="tx1"/>
            </a:solidFill>
          </a:ln>
          <a:extLst/>
        </p:spPr>
        <p:txBody>
          <a:bodyPr/>
          <a:lstStyle/>
          <a:p>
            <a:pPr>
              <a:defRPr/>
            </a:pPr>
            <a:r>
              <a:rPr lang="en-US" sz="1050" b="1" dirty="0">
                <a:solidFill>
                  <a:srgbClr val="0000CC"/>
                </a:solidFill>
                <a:latin typeface="Calibri"/>
              </a:rPr>
              <a:t>WHAT TO DO</a:t>
            </a:r>
            <a:r>
              <a:rPr lang="en-US" sz="1050" b="1" dirty="0" smtClean="0">
                <a:solidFill>
                  <a:srgbClr val="0000CC"/>
                </a:solidFill>
                <a:latin typeface="Calibri"/>
              </a:rPr>
              <a:t>:-</a:t>
            </a:r>
            <a:r>
              <a:rPr lang="en-US" sz="1050" dirty="0" smtClean="0"/>
              <a:t>.Manpower &amp; time saving</a:t>
            </a:r>
            <a:r>
              <a:rPr lang="en-US" sz="1050" dirty="0" smtClean="0">
                <a:solidFill>
                  <a:prstClr val="black"/>
                </a:solidFill>
                <a:latin typeface="Calibri" pitchFamily="34" charset="0"/>
                <a:cs typeface="Calibri" pitchFamily="34" charset="0"/>
              </a:rPr>
              <a:t>.</a:t>
            </a:r>
            <a:endParaRPr lang="en-US" sz="1050" dirty="0"/>
          </a:p>
          <a:p>
            <a:pPr>
              <a:defRPr/>
            </a:pPr>
            <a:r>
              <a:rPr lang="en-US" sz="1050" b="1" dirty="0">
                <a:solidFill>
                  <a:srgbClr val="0000CC"/>
                </a:solidFill>
                <a:latin typeface="Calibri"/>
              </a:rPr>
              <a:t>HOW TO DO:-</a:t>
            </a:r>
            <a:r>
              <a:rPr lang="en-US" sz="1050" dirty="0"/>
              <a:t> </a:t>
            </a:r>
            <a:r>
              <a:rPr lang="en-US" sz="1050" dirty="0" smtClean="0"/>
              <a:t>through auto sealing machine.</a:t>
            </a:r>
            <a:endParaRPr lang="en-US" sz="1050" dirty="0">
              <a:solidFill>
                <a:prstClr val="black"/>
              </a:solidFill>
              <a:latin typeface="Calibri" pitchFamily="34" charset="0"/>
              <a:cs typeface="Calibri" pitchFamily="34" charset="0"/>
            </a:endParaRPr>
          </a:p>
          <a:p>
            <a:pPr>
              <a:defRPr/>
            </a:pPr>
            <a:r>
              <a:rPr lang="en-US" sz="1050" b="1" dirty="0">
                <a:solidFill>
                  <a:srgbClr val="0000CC"/>
                </a:solidFill>
                <a:latin typeface="Calibri"/>
              </a:rPr>
              <a:t>FREQUENCY :- </a:t>
            </a:r>
            <a:r>
              <a:rPr lang="en-US" sz="1050" b="1" dirty="0" smtClean="0">
                <a:solidFill>
                  <a:srgbClr val="0000CC"/>
                </a:solidFill>
                <a:latin typeface="Calibri"/>
              </a:rPr>
              <a:t>Daily</a:t>
            </a:r>
            <a:endParaRPr lang="en-US" sz="1050" dirty="0">
              <a:solidFill>
                <a:prstClr val="black"/>
              </a:solidFill>
              <a:latin typeface="Calibri" pitchFamily="34" charset="0"/>
              <a:cs typeface="Calibri" pitchFamily="34" charset="0"/>
            </a:endParaRPr>
          </a:p>
        </p:txBody>
      </p:sp>
      <p:sp>
        <p:nvSpPr>
          <p:cNvPr id="6225" name="TextBox 4"/>
          <p:cNvSpPr txBox="1">
            <a:spLocks noChangeArrowheads="1"/>
          </p:cNvSpPr>
          <p:nvPr/>
        </p:nvSpPr>
        <p:spPr bwMode="auto">
          <a:xfrm>
            <a:off x="1182688" y="234950"/>
            <a:ext cx="395287" cy="254000"/>
          </a:xfrm>
          <a:prstGeom prst="rect">
            <a:avLst/>
          </a:prstGeom>
          <a:noFill/>
          <a:ln>
            <a:noFill/>
          </a:ln>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en-US" altLang="en-US" sz="1050" b="1" dirty="0" smtClean="0">
                <a:solidFill>
                  <a:srgbClr val="000000"/>
                </a:solidFill>
                <a:latin typeface="Calibri" pitchFamily="34" charset="0"/>
                <a:cs typeface="Calibri" pitchFamily="34" charset="0"/>
              </a:rPr>
              <a:t>P15</a:t>
            </a:r>
          </a:p>
        </p:txBody>
      </p:sp>
      <p:sp>
        <p:nvSpPr>
          <p:cNvPr id="1106" name="Rectangle 82"/>
          <p:cNvSpPr>
            <a:spLocks noChangeArrowheads="1"/>
          </p:cNvSpPr>
          <p:nvPr/>
        </p:nvSpPr>
        <p:spPr bwMode="auto">
          <a:xfrm>
            <a:off x="152400" y="5181600"/>
            <a:ext cx="3048000" cy="344488"/>
          </a:xfrm>
          <a:prstGeom prst="rect">
            <a:avLst/>
          </a:prstGeom>
          <a:noFill/>
          <a:ln w="9525">
            <a:noFill/>
            <a:miter lim="800000"/>
            <a:headEnd/>
            <a:tailEnd/>
          </a:ln>
        </p:spPr>
        <p:txBody>
          <a:bodyPr/>
          <a:lstStyle/>
          <a:p>
            <a:pPr>
              <a:defRPr/>
            </a:pPr>
            <a:r>
              <a:rPr lang="en-US" sz="1050" b="1" dirty="0">
                <a:solidFill>
                  <a:srgbClr val="FF0000"/>
                </a:solidFill>
                <a:latin typeface="Calibri" pitchFamily="34" charset="0"/>
              </a:rPr>
              <a:t>ROOT CAUSE : sealing process was manual.by  using 2 manpower.</a:t>
            </a:r>
            <a:endParaRPr lang="en-US" altLang="en-US" sz="1050" dirty="0">
              <a:solidFill>
                <a:prstClr val="black"/>
              </a:solidFill>
              <a:latin typeface="Calibri" pitchFamily="34" charset="0"/>
              <a:cs typeface="Calibri" pitchFamily="34" charset="0"/>
            </a:endParaRPr>
          </a:p>
        </p:txBody>
      </p:sp>
      <p:sp>
        <p:nvSpPr>
          <p:cNvPr id="98" name="Rectangle 79"/>
          <p:cNvSpPr>
            <a:spLocks noChangeArrowheads="1"/>
          </p:cNvSpPr>
          <p:nvPr/>
        </p:nvSpPr>
        <p:spPr bwMode="auto">
          <a:xfrm>
            <a:off x="6478588" y="6096000"/>
            <a:ext cx="227012" cy="381000"/>
          </a:xfrm>
          <a:prstGeom prst="rect">
            <a:avLst/>
          </a:prstGeom>
          <a:noFill/>
          <a:ln w="9525">
            <a:solidFill>
              <a:schemeClr val="tx1"/>
            </a:solidFill>
            <a:miter lim="800000"/>
            <a:headEnd/>
            <a:tailEnd/>
          </a:ln>
          <a:extLst/>
        </p:spPr>
        <p:txBody>
          <a:bodyPr wrap="none" anchor="ctr"/>
          <a:lstStyle/>
          <a:p>
            <a:pPr algn="ctr">
              <a:defRPr/>
            </a:pPr>
            <a:endParaRPr lang="en-US" altLang="en-US" sz="1050" b="1" dirty="0">
              <a:solidFill>
                <a:srgbClr val="000000"/>
              </a:solidFill>
              <a:latin typeface="Calibri" pitchFamily="34" charset="0"/>
              <a:cs typeface="Calibri" pitchFamily="34" charset="0"/>
            </a:endParaRPr>
          </a:p>
        </p:txBody>
      </p:sp>
      <p:sp>
        <p:nvSpPr>
          <p:cNvPr id="100" name="Rectangle 73"/>
          <p:cNvSpPr>
            <a:spLocks noChangeArrowheads="1"/>
          </p:cNvSpPr>
          <p:nvPr/>
        </p:nvSpPr>
        <p:spPr bwMode="auto">
          <a:xfrm>
            <a:off x="6478588" y="6096000"/>
            <a:ext cx="228600" cy="3810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1</a:t>
            </a:r>
          </a:p>
        </p:txBody>
      </p:sp>
      <p:sp>
        <p:nvSpPr>
          <p:cNvPr id="103" name="Rectangle 73"/>
          <p:cNvSpPr>
            <a:spLocks noChangeArrowheads="1"/>
          </p:cNvSpPr>
          <p:nvPr/>
        </p:nvSpPr>
        <p:spPr bwMode="auto">
          <a:xfrm>
            <a:off x="8534400" y="6096000"/>
            <a:ext cx="457200" cy="379413"/>
          </a:xfrm>
          <a:prstGeom prst="rect">
            <a:avLst/>
          </a:prstGeom>
          <a:noFill/>
          <a:ln w="9525">
            <a:solidFill>
              <a:schemeClr val="tx1"/>
            </a:solidFill>
            <a:miter lim="800000"/>
            <a:headEnd/>
            <a:tailEnd/>
          </a:ln>
          <a:extLst/>
        </p:spPr>
        <p:txBody>
          <a:bodyPr wrap="none" anchor="ctr"/>
          <a:lstStyle/>
          <a:p>
            <a:pPr algn="ctr">
              <a:defRPr/>
            </a:pPr>
            <a:endParaRPr lang="en-US" altLang="en-US" sz="1050" b="1" dirty="0">
              <a:solidFill>
                <a:srgbClr val="000000"/>
              </a:solidFill>
              <a:latin typeface="Calibri" pitchFamily="34" charset="0"/>
              <a:cs typeface="Calibri" pitchFamily="34" charset="0"/>
            </a:endParaRPr>
          </a:p>
        </p:txBody>
      </p:sp>
      <p:sp>
        <p:nvSpPr>
          <p:cNvPr id="4177" name="Rectangle 73"/>
          <p:cNvSpPr>
            <a:spLocks noChangeArrowheads="1"/>
          </p:cNvSpPr>
          <p:nvPr/>
        </p:nvSpPr>
        <p:spPr bwMode="auto">
          <a:xfrm>
            <a:off x="8534400" y="6096000"/>
            <a:ext cx="457200" cy="377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700" b="1">
                <a:solidFill>
                  <a:srgbClr val="000000"/>
                </a:solidFill>
                <a:latin typeface="Calibri" pitchFamily="34" charset="0"/>
              </a:rPr>
              <a:t>Completed</a:t>
            </a:r>
          </a:p>
        </p:txBody>
      </p:sp>
      <p:sp>
        <p:nvSpPr>
          <p:cNvPr id="4178" name="Oval 2"/>
          <p:cNvSpPr>
            <a:spLocks noChangeArrowheads="1"/>
          </p:cNvSpPr>
          <p:nvPr/>
        </p:nvSpPr>
        <p:spPr bwMode="auto">
          <a:xfrm>
            <a:off x="609600" y="2112963"/>
            <a:ext cx="273050" cy="3254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p>
        </p:txBody>
      </p:sp>
      <p:sp>
        <p:nvSpPr>
          <p:cNvPr id="115" name="Rectangle 47"/>
          <p:cNvSpPr>
            <a:spLocks noChangeArrowheads="1"/>
          </p:cNvSpPr>
          <p:nvPr/>
        </p:nvSpPr>
        <p:spPr bwMode="auto">
          <a:xfrm>
            <a:off x="6478588" y="1752600"/>
            <a:ext cx="1295400" cy="13335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FINISH</a:t>
            </a:r>
          </a:p>
        </p:txBody>
      </p:sp>
      <p:sp>
        <p:nvSpPr>
          <p:cNvPr id="116" name="Rectangle 51"/>
          <p:cNvSpPr>
            <a:spLocks noChangeArrowheads="1"/>
          </p:cNvSpPr>
          <p:nvPr/>
        </p:nvSpPr>
        <p:spPr bwMode="auto">
          <a:xfrm>
            <a:off x="7773988" y="1752600"/>
            <a:ext cx="1217612" cy="13335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01 </a:t>
            </a:r>
            <a:r>
              <a:rPr lang="en-US" sz="1050" dirty="0" err="1" smtClean="0">
                <a:solidFill>
                  <a:prstClr val="black"/>
                </a:solidFill>
                <a:latin typeface="Calibri" pitchFamily="34" charset="0"/>
                <a:cs typeface="Calibri" pitchFamily="34" charset="0"/>
              </a:rPr>
              <a:t>dec</a:t>
            </a:r>
            <a:r>
              <a:rPr lang="en-US" sz="1050" dirty="0" smtClean="0">
                <a:solidFill>
                  <a:prstClr val="black"/>
                </a:solidFill>
                <a:latin typeface="Calibri" pitchFamily="34" charset="0"/>
                <a:cs typeface="Calibri" pitchFamily="34" charset="0"/>
              </a:rPr>
              <a:t> 2016</a:t>
            </a:r>
            <a:endParaRPr lang="en-US" sz="1050" dirty="0">
              <a:solidFill>
                <a:prstClr val="black"/>
              </a:solidFill>
              <a:latin typeface="Calibri" pitchFamily="34" charset="0"/>
              <a:cs typeface="Calibri" pitchFamily="34" charset="0"/>
            </a:endParaRPr>
          </a:p>
        </p:txBody>
      </p:sp>
      <p:cxnSp>
        <p:nvCxnSpPr>
          <p:cNvPr id="4181" name="Straight Connector 7"/>
          <p:cNvCxnSpPr>
            <a:cxnSpLocks noChangeShapeType="1"/>
          </p:cNvCxnSpPr>
          <p:nvPr/>
        </p:nvCxnSpPr>
        <p:spPr bwMode="auto">
          <a:xfrm>
            <a:off x="995363" y="1979613"/>
            <a:ext cx="0" cy="8397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cxnSp>
        <p:nvCxnSpPr>
          <p:cNvPr id="4182" name="Straight Connector 12"/>
          <p:cNvCxnSpPr>
            <a:cxnSpLocks noChangeShapeType="1"/>
          </p:cNvCxnSpPr>
          <p:nvPr/>
        </p:nvCxnSpPr>
        <p:spPr bwMode="auto">
          <a:xfrm>
            <a:off x="3429000" y="2590800"/>
            <a:ext cx="0" cy="7858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cxnSp>
        <p:nvCxnSpPr>
          <p:cNvPr id="4183" name="Straight Arrow Connector 17"/>
          <p:cNvCxnSpPr>
            <a:cxnSpLocks noChangeShapeType="1"/>
          </p:cNvCxnSpPr>
          <p:nvPr/>
        </p:nvCxnSpPr>
        <p:spPr bwMode="auto">
          <a:xfrm>
            <a:off x="3490913" y="2590800"/>
            <a:ext cx="0" cy="6858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4184" name="Straight Connector 30"/>
          <p:cNvCxnSpPr>
            <a:cxnSpLocks noChangeShapeType="1"/>
          </p:cNvCxnSpPr>
          <p:nvPr/>
        </p:nvCxnSpPr>
        <p:spPr bwMode="auto">
          <a:xfrm>
            <a:off x="3505200" y="2590800"/>
            <a:ext cx="114300" cy="533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4185" name="Rectangle 73"/>
          <p:cNvSpPr>
            <a:spLocks noChangeArrowheads="1"/>
          </p:cNvSpPr>
          <p:nvPr/>
        </p:nvSpPr>
        <p:spPr bwMode="auto">
          <a:xfrm>
            <a:off x="6705600" y="6094413"/>
            <a:ext cx="458788" cy="3825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en-US" altLang="en-US" sz="900" b="1">
              <a:solidFill>
                <a:srgbClr val="000000"/>
              </a:solidFill>
              <a:latin typeface="Calibri" pitchFamily="34" charset="0"/>
            </a:endParaRPr>
          </a:p>
        </p:txBody>
      </p:sp>
      <p:sp>
        <p:nvSpPr>
          <p:cNvPr id="4186" name="Rectangle 74"/>
          <p:cNvSpPr>
            <a:spLocks noChangeArrowheads="1"/>
          </p:cNvSpPr>
          <p:nvPr/>
        </p:nvSpPr>
        <p:spPr bwMode="auto">
          <a:xfrm>
            <a:off x="7164388" y="6096000"/>
            <a:ext cx="5334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900" b="1" dirty="0" smtClean="0">
                <a:solidFill>
                  <a:srgbClr val="000000"/>
                </a:solidFill>
                <a:latin typeface="Calibri" pitchFamily="34" charset="0"/>
              </a:rPr>
              <a:t>01 DEC-2016</a:t>
            </a:r>
            <a:endParaRPr lang="en-US" altLang="en-US" sz="900" b="1" dirty="0">
              <a:solidFill>
                <a:srgbClr val="000000"/>
              </a:solidFill>
              <a:latin typeface="Calibri" pitchFamily="34" charset="0"/>
            </a:endParaRPr>
          </a:p>
        </p:txBody>
      </p:sp>
      <p:sp>
        <p:nvSpPr>
          <p:cNvPr id="105" name="Rounded Rectangle 95"/>
          <p:cNvSpPr>
            <a:spLocks noChangeArrowheads="1"/>
          </p:cNvSpPr>
          <p:nvPr/>
        </p:nvSpPr>
        <p:spPr bwMode="auto">
          <a:xfrm>
            <a:off x="5499100" y="3287713"/>
            <a:ext cx="914400" cy="282575"/>
          </a:xfrm>
          <a:prstGeom prst="roundRect">
            <a:avLst>
              <a:gd name="adj" fmla="val 16667"/>
            </a:avLst>
          </a:prstGeom>
          <a:solidFill>
            <a:srgbClr val="00B050"/>
          </a:solidFill>
          <a:ln>
            <a:noFill/>
          </a:ln>
          <a:extLst/>
        </p:spPr>
        <p:txBody>
          <a:bodyPr>
            <a:spAutoFit/>
          </a:bodyPr>
          <a:lstStyle/>
          <a:p>
            <a:pPr algn="ctr" eaLnBrk="1" hangingPunct="1">
              <a:defRPr/>
            </a:pPr>
            <a:r>
              <a:rPr lang="en-US" altLang="en-US" sz="1050" dirty="0">
                <a:solidFill>
                  <a:schemeClr val="bg1"/>
                </a:solidFill>
                <a:latin typeface="Calibri" pitchFamily="34" charset="0"/>
                <a:cs typeface="Calibri" pitchFamily="34" charset="0"/>
              </a:rPr>
              <a:t>After</a:t>
            </a:r>
          </a:p>
        </p:txBody>
      </p:sp>
      <p:sp>
        <p:nvSpPr>
          <p:cNvPr id="4188" name="Rectangle 75"/>
          <p:cNvSpPr>
            <a:spLocks noChangeArrowheads="1"/>
          </p:cNvSpPr>
          <p:nvPr/>
        </p:nvSpPr>
        <p:spPr bwMode="auto">
          <a:xfrm>
            <a:off x="7697788" y="6096000"/>
            <a:ext cx="836612" cy="377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900" b="1" dirty="0" smtClean="0">
                <a:solidFill>
                  <a:srgbClr val="000000"/>
                </a:solidFill>
                <a:latin typeface="Calibri" pitchFamily="34" charset="0"/>
              </a:rPr>
              <a:t>Priya Deshmukh</a:t>
            </a:r>
            <a:endParaRPr lang="en-US" altLang="en-US" sz="900" b="1" dirty="0">
              <a:solidFill>
                <a:srgbClr val="000000"/>
              </a:solidFill>
              <a:latin typeface="Calibri" pitchFamily="34" charset="0"/>
            </a:endParaRPr>
          </a:p>
        </p:txBody>
      </p:sp>
      <p:sp>
        <p:nvSpPr>
          <p:cNvPr id="4189"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dirty="0" smtClean="0"/>
          </a:p>
        </p:txBody>
      </p:sp>
      <p:sp>
        <p:nvSpPr>
          <p:cNvPr id="101" name="Rounded Rectangle 95"/>
          <p:cNvSpPr>
            <a:spLocks noChangeArrowheads="1"/>
          </p:cNvSpPr>
          <p:nvPr/>
        </p:nvSpPr>
        <p:spPr bwMode="auto">
          <a:xfrm>
            <a:off x="2225675" y="3363913"/>
            <a:ext cx="914400" cy="282575"/>
          </a:xfrm>
          <a:prstGeom prst="roundRect">
            <a:avLst>
              <a:gd name="adj" fmla="val 16667"/>
            </a:avLst>
          </a:prstGeom>
          <a:solidFill>
            <a:srgbClr val="FF0000"/>
          </a:solidFill>
          <a:ln>
            <a:noFill/>
          </a:ln>
          <a:extLst/>
        </p:spPr>
        <p:txBody>
          <a:bodyPr>
            <a:spAutoFit/>
          </a:bodyPr>
          <a:lstStyle/>
          <a:p>
            <a:pPr algn="ctr" eaLnBrk="1" hangingPunct="1">
              <a:defRPr/>
            </a:pPr>
            <a:r>
              <a:rPr lang="en-US" altLang="en-US" sz="1050" dirty="0">
                <a:solidFill>
                  <a:schemeClr val="bg1"/>
                </a:solidFill>
                <a:latin typeface="Calibri" pitchFamily="34" charset="0"/>
                <a:cs typeface="Calibri" pitchFamily="34" charset="0"/>
              </a:rPr>
              <a:t>Before</a:t>
            </a:r>
          </a:p>
        </p:txBody>
      </p:sp>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441" y="1768475"/>
            <a:ext cx="3030959" cy="188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5012" y="1662113"/>
            <a:ext cx="3124200" cy="2036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7" name="Chart 96"/>
          <p:cNvGraphicFramePr>
            <a:graphicFrameLocks/>
          </p:cNvGraphicFramePr>
          <p:nvPr>
            <p:extLst>
              <p:ext uri="{D42A27DB-BD31-4B8C-83A1-F6EECF244321}">
                <p14:modId xmlns:p14="http://schemas.microsoft.com/office/powerpoint/2010/main" val="3214229278"/>
              </p:ext>
            </p:extLst>
          </p:nvPr>
        </p:nvGraphicFramePr>
        <p:xfrm>
          <a:off x="3275012" y="4419600"/>
          <a:ext cx="3508376" cy="230584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580171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TotalTime>
  <Words>283</Words>
  <Application>Microsoft Office PowerPoint</Application>
  <PresentationFormat>On-screen Show (4:3)</PresentationFormat>
  <Paragraphs>89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pravin Shinde</cp:lastModifiedBy>
  <cp:revision>64</cp:revision>
  <cp:lastPrinted>2016-08-29T12:27:49Z</cp:lastPrinted>
  <dcterms:created xsi:type="dcterms:W3CDTF">2006-08-16T00:00:00Z</dcterms:created>
  <dcterms:modified xsi:type="dcterms:W3CDTF">2017-01-07T10:54:42Z</dcterms:modified>
</cp:coreProperties>
</file>